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Lst>
  <p:notesMasterIdLst>
    <p:notesMasterId r:id="rId41"/>
  </p:notesMasterIdLst>
  <p:sldIdLst>
    <p:sldId id="256" r:id="rId2"/>
    <p:sldId id="257" r:id="rId3"/>
    <p:sldId id="258" r:id="rId4"/>
    <p:sldId id="259" r:id="rId5"/>
    <p:sldId id="284" r:id="rId6"/>
    <p:sldId id="262" r:id="rId7"/>
    <p:sldId id="285" r:id="rId8"/>
    <p:sldId id="263" r:id="rId9"/>
    <p:sldId id="290" r:id="rId10"/>
    <p:sldId id="265" r:id="rId11"/>
    <p:sldId id="294" r:id="rId12"/>
    <p:sldId id="269" r:id="rId13"/>
    <p:sldId id="271" r:id="rId14"/>
    <p:sldId id="281" r:id="rId15"/>
    <p:sldId id="274" r:id="rId16"/>
    <p:sldId id="276" r:id="rId17"/>
    <p:sldId id="307" r:id="rId18"/>
    <p:sldId id="308" r:id="rId19"/>
    <p:sldId id="309" r:id="rId20"/>
    <p:sldId id="305" r:id="rId21"/>
    <p:sldId id="304" r:id="rId22"/>
    <p:sldId id="306" r:id="rId23"/>
    <p:sldId id="298" r:id="rId24"/>
    <p:sldId id="299" r:id="rId25"/>
    <p:sldId id="300" r:id="rId26"/>
    <p:sldId id="301" r:id="rId27"/>
    <p:sldId id="288" r:id="rId28"/>
    <p:sldId id="282" r:id="rId29"/>
    <p:sldId id="296" r:id="rId30"/>
    <p:sldId id="295" r:id="rId31"/>
    <p:sldId id="267" r:id="rId32"/>
    <p:sldId id="291" r:id="rId33"/>
    <p:sldId id="310" r:id="rId34"/>
    <p:sldId id="311" r:id="rId35"/>
    <p:sldId id="312" r:id="rId36"/>
    <p:sldId id="313" r:id="rId37"/>
    <p:sldId id="314" r:id="rId38"/>
    <p:sldId id="315" r:id="rId39"/>
    <p:sldId id="26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9" autoAdjust="0"/>
    <p:restoredTop sz="94662" autoAdjust="0"/>
  </p:normalViewPr>
  <p:slideViewPr>
    <p:cSldViewPr snapToGrid="0">
      <p:cViewPr>
        <p:scale>
          <a:sx n="77" d="100"/>
          <a:sy n="77" d="100"/>
        </p:scale>
        <p:origin x="-444" y="2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85"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86"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87"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88" name="PlaceHolder 5"/>
          <p:cNvSpPr>
            <a:spLocks noGrp="1"/>
          </p:cNvSpPr>
          <p:nvPr>
            <p:ph type="sldNum"/>
          </p:nvPr>
        </p:nvSpPr>
        <p:spPr>
          <a:xfrm>
            <a:off x="4399200" y="9555480"/>
            <a:ext cx="3372840" cy="502560"/>
          </a:xfrm>
          <a:prstGeom prst="rect">
            <a:avLst/>
          </a:prstGeom>
        </p:spPr>
        <p:txBody>
          <a:bodyPr lIns="0" tIns="0" rIns="0" bIns="0" anchor="b"/>
          <a:lstStyle/>
          <a:p>
            <a:pPr algn="r"/>
            <a:fld id="{D3FBA53E-4DCA-492B-8E88-FC1B7E152E0F}" type="slidenum">
              <a:rPr lang="en-US" sz="1400">
                <a:latin typeface="Times New Roman"/>
              </a:rPr>
              <a:t>‹#›</a:t>
            </a:fld>
            <a:endParaRPr/>
          </a:p>
        </p:txBody>
      </p:sp>
    </p:spTree>
    <p:extLst>
      <p:ext uri="{BB962C8B-B14F-4D97-AF65-F5344CB8AC3E}">
        <p14:creationId xmlns:p14="http://schemas.microsoft.com/office/powerpoint/2010/main" val="379471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3884760" y="8685360"/>
            <a:ext cx="2971440" cy="458280"/>
          </a:xfrm>
          <a:prstGeom prst="rect">
            <a:avLst/>
          </a:prstGeom>
          <a:noFill/>
          <a:ln>
            <a:noFill/>
          </a:ln>
        </p:spPr>
        <p:txBody>
          <a:bodyPr anchor="b"/>
          <a:lstStyle/>
          <a:p>
            <a:pPr algn="r">
              <a:lnSpc>
                <a:spcPct val="100000"/>
              </a:lnSpc>
            </a:pPr>
            <a:fld id="{0BC34993-BE09-4660-B5F7-7539063297FA}" type="slidenum">
              <a:rPr lang="en-US" sz="1200" strike="noStrike">
                <a:solidFill>
                  <a:srgbClr val="000000"/>
                </a:solidFill>
                <a:latin typeface="+mn-lt"/>
                <a:ea typeface="+mn-ea"/>
              </a:rPr>
              <a:t>1</a:t>
            </a:fld>
            <a:endParaRPr/>
          </a:p>
        </p:txBody>
      </p:sp>
      <p:sp>
        <p:nvSpPr>
          <p:cNvPr id="96" name="PlaceHolder 2"/>
          <p:cNvSpPr>
            <a:spLocks noGrp="1"/>
          </p:cNvSpPr>
          <p:nvPr>
            <p:ph type="body"/>
          </p:nvPr>
        </p:nvSpPr>
        <p:spPr>
          <a:xfrm>
            <a:off x="777960" y="4776840"/>
            <a:ext cx="6217920" cy="4525560"/>
          </a:xfrm>
          <a:prstGeom prst="rect">
            <a:avLst/>
          </a:prstGeom>
        </p:spPr>
        <p:txBody>
          <a:bodyPr anchor="ctr"/>
          <a:lstStyle/>
          <a:p>
            <a:endParaRPr/>
          </a:p>
        </p:txBody>
      </p:sp>
    </p:spTree>
    <p:extLst>
      <p:ext uri="{BB962C8B-B14F-4D97-AF65-F5344CB8AC3E}">
        <p14:creationId xmlns:p14="http://schemas.microsoft.com/office/powerpoint/2010/main" val="1229343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67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a:t>
            </a:fld>
            <a:endParaRPr lang="en-US"/>
          </a:p>
        </p:txBody>
      </p:sp>
    </p:spTree>
    <p:extLst>
      <p:ext uri="{BB962C8B-B14F-4D97-AF65-F5344CB8AC3E}">
        <p14:creationId xmlns:p14="http://schemas.microsoft.com/office/powerpoint/2010/main" val="3039699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a:t>
            </a:fld>
            <a:endParaRPr lang="en-US"/>
          </a:p>
        </p:txBody>
      </p:sp>
    </p:spTree>
    <p:extLst>
      <p:ext uri="{BB962C8B-B14F-4D97-AF65-F5344CB8AC3E}">
        <p14:creationId xmlns:p14="http://schemas.microsoft.com/office/powerpoint/2010/main" val="7171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a:t>
            </a:fld>
            <a:endParaRPr lang="en-US"/>
          </a:p>
        </p:txBody>
      </p:sp>
    </p:spTree>
    <p:extLst>
      <p:ext uri="{BB962C8B-B14F-4D97-AF65-F5344CB8AC3E}">
        <p14:creationId xmlns:p14="http://schemas.microsoft.com/office/powerpoint/2010/main" val="3401165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38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7" name="Slide Number Placeholder 6"/>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a:t>
            </a:fld>
            <a:endParaRPr lang="en-US"/>
          </a:p>
        </p:txBody>
      </p:sp>
    </p:spTree>
    <p:extLst>
      <p:ext uri="{BB962C8B-B14F-4D97-AF65-F5344CB8AC3E}">
        <p14:creationId xmlns:p14="http://schemas.microsoft.com/office/powerpoint/2010/main" val="257171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9" name="Slide Number Placeholder 8"/>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a:t>
            </a:fld>
            <a:endParaRPr lang="en-US"/>
          </a:p>
        </p:txBody>
      </p:sp>
    </p:spTree>
    <p:extLst>
      <p:ext uri="{BB962C8B-B14F-4D97-AF65-F5344CB8AC3E}">
        <p14:creationId xmlns:p14="http://schemas.microsoft.com/office/powerpoint/2010/main" val="312018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YOUTUBE VIDEO RECOMMENDATION BASED ON USER COMMENTS AND ITS STATISTICAL ANALYSIS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42216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YOUTUBE VIDEO RECOMMENDATION BASED ON USER COMMENTS AND ITS STATISTICAL ANALYSIS</a:t>
            </a:r>
            <a:endParaRPr lang="en-US"/>
          </a:p>
        </p:txBody>
      </p:sp>
      <p:sp>
        <p:nvSpPr>
          <p:cNvPr id="9" name="Slide Number Placeholder 8"/>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a:t>
            </a:fld>
            <a:endParaRPr lang="en-US"/>
          </a:p>
        </p:txBody>
      </p:sp>
    </p:spTree>
    <p:extLst>
      <p:ext uri="{BB962C8B-B14F-4D97-AF65-F5344CB8AC3E}">
        <p14:creationId xmlns:p14="http://schemas.microsoft.com/office/powerpoint/2010/main" val="388876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YOUTUBE VIDEO RECOMMENDATION BASED ON USER COMMENTS AND ITS STATISTICAL ANALYSIS</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lgn="r">
              <a:lnSpc>
                <a:spcPct val="100000"/>
              </a:lnSpc>
            </a:pPr>
            <a:fld id="{D01BB983-CD29-47C1-9300-73749548E545}" type="slidenum">
              <a:rPr lang="en-US" sz="1050" strike="noStrike" smtClean="0">
                <a:solidFill>
                  <a:srgbClr val="FFFFFF"/>
                </a:solidFill>
                <a:latin typeface="Calibri"/>
              </a:rPr>
              <a:t>‹#›</a:t>
            </a:fld>
            <a:endParaRPr lang="en-US"/>
          </a:p>
        </p:txBody>
      </p:sp>
    </p:spTree>
    <p:extLst>
      <p:ext uri="{BB962C8B-B14F-4D97-AF65-F5344CB8AC3E}">
        <p14:creationId xmlns:p14="http://schemas.microsoft.com/office/powerpoint/2010/main" val="447843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7" name="Slide Number Placeholder 6"/>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a:t>
            </a:fld>
            <a:endParaRPr lang="en-US"/>
          </a:p>
        </p:txBody>
      </p:sp>
    </p:spTree>
    <p:extLst>
      <p:ext uri="{BB962C8B-B14F-4D97-AF65-F5344CB8AC3E}">
        <p14:creationId xmlns:p14="http://schemas.microsoft.com/office/powerpoint/2010/main" val="2495064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lgn="r">
              <a:lnSpc>
                <a:spcPct val="100000"/>
              </a:lnSpc>
            </a:pPr>
            <a:fld id="{D01BB983-CD29-47C1-9300-73749548E545}" type="slidenum">
              <a:rPr lang="en-US" sz="1050" strike="noStrike" smtClean="0">
                <a:solidFill>
                  <a:srgbClr val="FFFFFF"/>
                </a:solidFill>
                <a:latin typeface="Calibri"/>
              </a:r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9840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console.developers.google.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youtube%20test%20case.doc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SEM1_paper/IJRAR1904502.pdf" TargetMode="External"/><Relationship Id="rId2" Type="http://schemas.openxmlformats.org/officeDocument/2006/relationships/hyperlink" Target="http://ijrar.org/papers/IJRAR1904502.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1867110" y="380160"/>
            <a:ext cx="8848711" cy="1144440"/>
          </a:xfrm>
          <a:prstGeom prst="rect">
            <a:avLst/>
          </a:prstGeom>
          <a:noFill/>
          <a:ln>
            <a:noFill/>
          </a:ln>
        </p:spPr>
        <p:txBody>
          <a:bodyPr tIns="19440" anchor="b"/>
          <a:lstStyle/>
          <a:p>
            <a:pPr algn="ctr">
              <a:lnSpc>
                <a:spcPct val="100000"/>
              </a:lnSpc>
            </a:pPr>
            <a:r>
              <a:rPr lang="en-US" sz="3200" strike="noStrike" dirty="0" err="1">
                <a:latin typeface="Times New Roman" panose="02020603050405020304" pitchFamily="18" charset="0"/>
                <a:cs typeface="Times New Roman" panose="02020603050405020304" pitchFamily="18" charset="0"/>
              </a:rPr>
              <a:t>Anantrao</a:t>
            </a:r>
            <a:r>
              <a:rPr lang="en-US" sz="3200" strike="noStrike" dirty="0">
                <a:latin typeface="Times New Roman" panose="02020603050405020304" pitchFamily="18" charset="0"/>
                <a:cs typeface="Times New Roman" panose="02020603050405020304" pitchFamily="18" charset="0"/>
              </a:rPr>
              <a:t> </a:t>
            </a:r>
            <a:r>
              <a:rPr lang="en-US" sz="3200" strike="noStrike" dirty="0" err="1">
                <a:latin typeface="Times New Roman" panose="02020603050405020304" pitchFamily="18" charset="0"/>
                <a:cs typeface="Times New Roman" panose="02020603050405020304" pitchFamily="18" charset="0"/>
              </a:rPr>
              <a:t>Pawar</a:t>
            </a:r>
            <a:r>
              <a:rPr lang="en-US" sz="3200" strike="noStrike" dirty="0">
                <a:latin typeface="Times New Roman" panose="02020603050405020304" pitchFamily="18" charset="0"/>
                <a:cs typeface="Times New Roman" panose="02020603050405020304" pitchFamily="18" charset="0"/>
              </a:rPr>
              <a:t> College of Engineering &amp; </a:t>
            </a:r>
            <a:r>
              <a:rPr lang="en-US" sz="3200" strike="noStrike" dirty="0" smtClean="0">
                <a:latin typeface="Times New Roman" panose="02020603050405020304" pitchFamily="18" charset="0"/>
                <a:cs typeface="Times New Roman" panose="02020603050405020304" pitchFamily="18" charset="0"/>
              </a:rPr>
              <a:t>Research</a:t>
            </a:r>
          </a:p>
          <a:p>
            <a:pPr algn="ctr">
              <a:lnSpc>
                <a:spcPct val="100000"/>
              </a:lnSpc>
            </a:pPr>
            <a:r>
              <a:rPr lang="en-US" sz="2400" dirty="0" smtClean="0">
                <a:latin typeface="Times New Roman" panose="02020603050405020304" pitchFamily="18" charset="0"/>
                <a:cs typeface="Times New Roman" panose="02020603050405020304" pitchFamily="18" charset="0"/>
              </a:rPr>
              <a:t>Department of Computer Engineering</a:t>
            </a:r>
            <a:endParaRPr sz="2000" dirty="0">
              <a:latin typeface="Times New Roman" panose="02020603050405020304" pitchFamily="18" charset="0"/>
              <a:cs typeface="Times New Roman" panose="02020603050405020304" pitchFamily="18" charset="0"/>
            </a:endParaRPr>
          </a:p>
        </p:txBody>
      </p:sp>
      <p:sp>
        <p:nvSpPr>
          <p:cNvPr id="90" name="TextShape 2"/>
          <p:cNvSpPr txBox="1"/>
          <p:nvPr/>
        </p:nvSpPr>
        <p:spPr>
          <a:xfrm>
            <a:off x="1980000" y="1604160"/>
            <a:ext cx="8228520" cy="3977280"/>
          </a:xfrm>
          <a:prstGeom prst="rect">
            <a:avLst/>
          </a:prstGeom>
          <a:noFill/>
          <a:ln>
            <a:noFill/>
          </a:ln>
        </p:spPr>
        <p:txBody>
          <a:bodyPr lIns="0" tIns="25920" rIns="0" bIns="0" anchor="ctr"/>
          <a:lstStyle/>
          <a:p>
            <a:pPr algn="ctr"/>
            <a:r>
              <a:rPr lang="en-US" sz="2000" b="1" dirty="0" smtClean="0">
                <a:solidFill>
                  <a:srgbClr val="C00000"/>
                </a:solidFill>
                <a:latin typeface="Times New Roman" panose="02020603050405020304" pitchFamily="18" charset="0"/>
                <a:cs typeface="Times New Roman" panose="02020603050405020304" pitchFamily="18" charset="0"/>
              </a:rPr>
              <a:t>        YOUTUBE </a:t>
            </a:r>
            <a:r>
              <a:rPr lang="en-US" sz="2000" b="1" dirty="0">
                <a:solidFill>
                  <a:srgbClr val="C00000"/>
                </a:solidFill>
                <a:latin typeface="Times New Roman" pitchFamily="18" charset="0"/>
                <a:cs typeface="Times New Roman" pitchFamily="18" charset="0"/>
              </a:rPr>
              <a:t>VIDEO RECOMMENDATION </a:t>
            </a:r>
            <a:r>
              <a:rPr lang="en-US" sz="2000" b="1" dirty="0" smtClean="0">
                <a:solidFill>
                  <a:srgbClr val="C00000"/>
                </a:solidFill>
                <a:latin typeface="Times New Roman" pitchFamily="18" charset="0"/>
                <a:cs typeface="Times New Roman" pitchFamily="18" charset="0"/>
              </a:rPr>
              <a:t>BASED ON USER COMMENTS AND ITS STATISTICAL ANALYSIS</a:t>
            </a:r>
            <a:endParaRPr lang="en-US" sz="2000" b="1" dirty="0">
              <a:solidFill>
                <a:srgbClr val="C00000"/>
              </a:solidFill>
              <a:latin typeface="Times New Roman" pitchFamily="18" charset="0"/>
              <a:cs typeface="Times New Roman" pitchFamily="18" charset="0"/>
            </a:endParaRPr>
          </a:p>
          <a:p>
            <a:pPr algn="ctr">
              <a:lnSpc>
                <a:spcPct val="100000"/>
              </a:lnSpc>
            </a:pPr>
            <a:endParaRPr b="1" dirty="0" smtClean="0">
              <a:solidFill>
                <a:srgbClr val="C00000"/>
              </a:solidFill>
              <a:latin typeface="Times New Roman" panose="02020603050405020304" pitchFamily="18" charset="0"/>
              <a:cs typeface="Times New Roman" panose="02020603050405020304" pitchFamily="18" charset="0"/>
            </a:endParaRPr>
          </a:p>
          <a:p>
            <a:pPr algn="ctr">
              <a:lnSpc>
                <a:spcPct val="100000"/>
              </a:lnSpc>
            </a:pPr>
            <a:endParaRPr dirty="0" smtClean="0">
              <a:latin typeface="Times New Roman" panose="02020603050405020304" pitchFamily="18" charset="0"/>
              <a:cs typeface="Times New Roman" panose="02020603050405020304" pitchFamily="18" charset="0"/>
            </a:endParaRPr>
          </a:p>
          <a:p>
            <a:pPr algn="ctr">
              <a:lnSpc>
                <a:spcPct val="100000"/>
              </a:lnSpc>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Akshay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Jadhav</a:t>
            </a:r>
            <a:r>
              <a:rPr lang="en-US" dirty="0" smtClean="0">
                <a:latin typeface="Times New Roman" panose="02020603050405020304" pitchFamily="18" charset="0"/>
                <a:cs typeface="Times New Roman" panose="02020603050405020304" pitchFamily="18" charset="0"/>
              </a:rPr>
              <a:t>(B151104211)</a:t>
            </a:r>
          </a:p>
          <a:p>
            <a:pPr algn="ctr">
              <a:lnSpc>
                <a:spcPct val="100000"/>
              </a:lnSpc>
            </a:pPr>
            <a:r>
              <a:rPr lang="en-US" dirty="0" err="1" smtClean="0">
                <a:latin typeface="Times New Roman" panose="02020603050405020304" pitchFamily="18" charset="0"/>
                <a:cs typeface="Times New Roman" panose="02020603050405020304" pitchFamily="18" charset="0"/>
              </a:rPr>
              <a:t>Utkarsha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Patil</a:t>
            </a:r>
            <a:r>
              <a:rPr lang="en-US" dirty="0" smtClean="0">
                <a:latin typeface="Times New Roman" panose="02020603050405020304" pitchFamily="18" charset="0"/>
                <a:cs typeface="Times New Roman" panose="02020603050405020304" pitchFamily="18" charset="0"/>
              </a:rPr>
              <a:t>(B151104226)</a:t>
            </a:r>
          </a:p>
          <a:p>
            <a:pPr algn="ctr">
              <a:lnSpc>
                <a:spcPct val="100000"/>
              </a:lnSpc>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Aishwarya</a:t>
            </a:r>
            <a:r>
              <a:rPr lang="en-US" dirty="0" smtClean="0">
                <a:latin typeface="Times New Roman" panose="02020603050405020304" pitchFamily="18" charset="0"/>
                <a:cs typeface="Times New Roman" panose="02020603050405020304" pitchFamily="18" charset="0"/>
              </a:rPr>
              <a:t> Jain(B151104213)</a:t>
            </a:r>
          </a:p>
          <a:p>
            <a:pPr algn="ctr">
              <a:lnSpc>
                <a:spcPct val="100000"/>
              </a:lnSpc>
            </a:pPr>
            <a:r>
              <a:rPr lang="en-US" dirty="0" smtClean="0">
                <a:latin typeface="Times New Roman" panose="02020603050405020304" pitchFamily="18" charset="0"/>
                <a:cs typeface="Times New Roman" panose="02020603050405020304" pitchFamily="18" charset="0"/>
              </a:rPr>
              <a:t>Vishal </a:t>
            </a:r>
            <a:r>
              <a:rPr lang="en-US" dirty="0" err="1">
                <a:latin typeface="Times New Roman" panose="02020603050405020304" pitchFamily="18" charset="0"/>
                <a:cs typeface="Times New Roman" panose="02020603050405020304" pitchFamily="18" charset="0"/>
              </a:rPr>
              <a:t>Satpute</a:t>
            </a:r>
            <a:r>
              <a:rPr lang="en-US" dirty="0">
                <a:latin typeface="Times New Roman" panose="02020603050405020304" pitchFamily="18" charset="0"/>
                <a:cs typeface="Times New Roman" panose="02020603050405020304" pitchFamily="18" charset="0"/>
              </a:rPr>
              <a:t>(B151104235)</a:t>
            </a:r>
            <a:endParaRPr lang="en-US" dirty="0" smtClean="0">
              <a:latin typeface="Times New Roman" panose="02020603050405020304" pitchFamily="18" charset="0"/>
              <a:cs typeface="Times New Roman" panose="02020603050405020304" pitchFamily="18" charset="0"/>
            </a:endParaRPr>
          </a:p>
          <a:p>
            <a:pPr algn="ctr">
              <a:lnSpc>
                <a:spcPct val="100000"/>
              </a:lnSpc>
            </a:pPr>
            <a:endParaRPr lang="en-US" dirty="0" smtClean="0">
              <a:latin typeface="Times New Roman" panose="02020603050405020304" pitchFamily="18" charset="0"/>
              <a:cs typeface="Times New Roman" panose="02020603050405020304" pitchFamily="18" charset="0"/>
            </a:endParaRPr>
          </a:p>
          <a:p>
            <a:pPr algn="ctr">
              <a:lnSpc>
                <a:spcPct val="100000"/>
              </a:lnSpc>
            </a:pPr>
            <a:endParaRPr lang="en-US" dirty="0" smtClean="0">
              <a:latin typeface="Times New Roman" panose="02020603050405020304" pitchFamily="18" charset="0"/>
              <a:cs typeface="Times New Roman" panose="02020603050405020304" pitchFamily="18" charset="0"/>
            </a:endParaRPr>
          </a:p>
          <a:p>
            <a:pPr algn="ctr">
              <a:lnSpc>
                <a:spcPct val="100000"/>
              </a:lnSpc>
            </a:pPr>
            <a:endParaRPr lang="en-US" dirty="0">
              <a:latin typeface="Times New Roman" panose="02020603050405020304" pitchFamily="18" charset="0"/>
              <a:cs typeface="Times New Roman" panose="02020603050405020304" pitchFamily="18" charset="0"/>
            </a:endParaRPr>
          </a:p>
          <a:p>
            <a:pPr algn="ctr">
              <a:lnSpc>
                <a:spcPct val="100000"/>
              </a:lnSpc>
            </a:pPr>
            <a:endParaRPr lang="en-US" dirty="0">
              <a:latin typeface="Times New Roman" panose="02020603050405020304" pitchFamily="18" charset="0"/>
              <a:cs typeface="Times New Roman" panose="02020603050405020304" pitchFamily="18" charset="0"/>
            </a:endParaRPr>
          </a:p>
          <a:p>
            <a:pPr algn="ctr">
              <a:lnSpc>
                <a:spcPct val="100000"/>
              </a:lnSpc>
            </a:pPr>
            <a:r>
              <a:rPr lang="en-US" dirty="0" smtClean="0">
                <a:latin typeface="Times New Roman" panose="02020603050405020304" pitchFamily="18" charset="0"/>
                <a:cs typeface="Times New Roman" panose="02020603050405020304" pitchFamily="18" charset="0"/>
              </a:rPr>
              <a:t>Under the guidance of</a:t>
            </a:r>
          </a:p>
          <a:p>
            <a:pPr>
              <a:lnSpc>
                <a:spcPct val="100000"/>
              </a:lnSpc>
            </a:pPr>
            <a:r>
              <a:rPr lang="en-US" sz="2000" strike="noStrike"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US" sz="2000" strike="noStrike" dirty="0" smtClean="0">
                <a:latin typeface="Times New Roman" panose="02020603050405020304" pitchFamily="18" charset="0"/>
                <a:cs typeface="Times New Roman" panose="02020603050405020304" pitchFamily="18" charset="0"/>
              </a:rPr>
              <a:t>   Prof. </a:t>
            </a:r>
            <a:r>
              <a:rPr lang="en-US" sz="2000" strike="noStrike" dirty="0" err="1" smtClean="0">
                <a:latin typeface="Times New Roman" panose="02020603050405020304" pitchFamily="18" charset="0"/>
                <a:cs typeface="Times New Roman" panose="02020603050405020304" pitchFamily="18" charset="0"/>
              </a:rPr>
              <a:t>Vijayendra</a:t>
            </a:r>
            <a:r>
              <a:rPr lang="en-US" sz="2000" strike="noStrike" dirty="0" smtClean="0">
                <a:latin typeface="Times New Roman" panose="02020603050405020304" pitchFamily="18" charset="0"/>
                <a:cs typeface="Times New Roman" panose="02020603050405020304" pitchFamily="18" charset="0"/>
              </a:rPr>
              <a:t> </a:t>
            </a:r>
            <a:r>
              <a:rPr lang="en-US" sz="2000" strike="noStrike" dirty="0" err="1" smtClean="0">
                <a:latin typeface="Times New Roman" panose="02020603050405020304" pitchFamily="18" charset="0"/>
                <a:cs typeface="Times New Roman" panose="02020603050405020304" pitchFamily="18" charset="0"/>
              </a:rPr>
              <a:t>Gaikwad</a:t>
            </a:r>
            <a:endParaRPr dirty="0">
              <a:latin typeface="Times New Roman" panose="02020603050405020304" pitchFamily="18" charset="0"/>
              <a:cs typeface="Times New Roman" panose="02020603050405020304" pitchFamily="18" charset="0"/>
            </a:endParaRPr>
          </a:p>
        </p:txBody>
      </p:sp>
      <p:pic>
        <p:nvPicPr>
          <p:cNvPr id="91" name="Picture 3"/>
          <p:cNvPicPr/>
          <p:nvPr/>
        </p:nvPicPr>
        <p:blipFill>
          <a:blip r:embed="rId3"/>
          <a:stretch/>
        </p:blipFill>
        <p:spPr>
          <a:xfrm>
            <a:off x="10828711" y="359280"/>
            <a:ext cx="922680" cy="1186200"/>
          </a:xfrm>
          <a:prstGeom prst="rect">
            <a:avLst/>
          </a:prstGeom>
          <a:ln>
            <a:noFill/>
          </a:ln>
        </p:spPr>
      </p:pic>
      <p:pic>
        <p:nvPicPr>
          <p:cNvPr id="92" name="Picture 4"/>
          <p:cNvPicPr/>
          <p:nvPr/>
        </p:nvPicPr>
        <p:blipFill>
          <a:blip r:embed="rId4"/>
          <a:stretch/>
        </p:blipFill>
        <p:spPr>
          <a:xfrm>
            <a:off x="229409" y="465840"/>
            <a:ext cx="1253880" cy="931320"/>
          </a:xfrm>
          <a:prstGeom prst="rect">
            <a:avLst/>
          </a:prstGeom>
          <a:ln>
            <a:noFill/>
          </a:ln>
        </p:spPr>
      </p:pic>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YOUTUBE VIDEO RECOMMENDATION BASED ON USER COMMENTS AND ITS STATISTICAL ANALYSIS</a:t>
            </a:r>
            <a:endParaRPr lang="en-US" dirty="0"/>
          </a:p>
        </p:txBody>
      </p:sp>
      <p:sp>
        <p:nvSpPr>
          <p:cNvPr id="4" name="Slide Number Placeholder 3"/>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a:t>
            </a:fld>
            <a:endParaRPr 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PROPOSED  SYSYEM</a:t>
            </a:r>
            <a:endParaRPr lang="en-US" b="1" dirty="0">
              <a:latin typeface="Times New Roman" pitchFamily="18" charset="0"/>
              <a:cs typeface="Times New Roman" pitchFamily="18" charset="0"/>
            </a:endParaRPr>
          </a:p>
        </p:txBody>
      </p:sp>
      <p:sp>
        <p:nvSpPr>
          <p:cNvPr id="9" name="Text Placeholder 8"/>
          <p:cNvSpPr>
            <a:spLocks noGrp="1"/>
          </p:cNvSpPr>
          <p:nvPr>
            <p:ph type="body" idx="1"/>
          </p:nvPr>
        </p:nvSpPr>
        <p:spPr/>
        <p:txBody>
          <a:bodyPr>
            <a:normAutofit/>
          </a:bodyPr>
          <a:lstStyle/>
          <a:p>
            <a:r>
              <a:rPr lang="en-US" sz="1500" b="1" dirty="0" smtClean="0">
                <a:latin typeface="Times New Roman" pitchFamily="18" charset="0"/>
                <a:cs typeface="Times New Roman" pitchFamily="18" charset="0"/>
              </a:rPr>
              <a:t>Creating statistics from collected data</a:t>
            </a:r>
            <a:endParaRPr lang="en-US" sz="1500" b="1" dirty="0">
              <a:latin typeface="Times New Roman" pitchFamily="18" charset="0"/>
              <a:cs typeface="Times New Roman" pitchFamily="18" charset="0"/>
            </a:endParaRPr>
          </a:p>
        </p:txBody>
      </p:sp>
      <p:sp>
        <p:nvSpPr>
          <p:cNvPr id="3" name="Content Placeholder 2"/>
          <p:cNvSpPr>
            <a:spLocks noGrp="1"/>
          </p:cNvSpPr>
          <p:nvPr>
            <p:ph sz="half" idx="2"/>
          </p:nvPr>
        </p:nvSpPr>
        <p:spPr/>
        <p:txBody>
          <a:bodyPr/>
          <a:lstStyle/>
          <a:p>
            <a:r>
              <a:rPr lang="en-US" b="1" dirty="0" smtClean="0">
                <a:solidFill>
                  <a:srgbClr val="FF0000"/>
                </a:solidFill>
              </a:rPr>
              <a:t>Creating statistics from collected data:</a:t>
            </a:r>
            <a:endParaRPr lang="en-US" b="1" dirty="0">
              <a:solidFill>
                <a:srgbClr val="FF0000"/>
              </a:solidFill>
            </a:endParaRPr>
          </a:p>
        </p:txBody>
      </p:sp>
      <p:sp>
        <p:nvSpPr>
          <p:cNvPr id="10" name="Text Placeholder 9"/>
          <p:cNvSpPr>
            <a:spLocks noGrp="1"/>
          </p:cNvSpPr>
          <p:nvPr>
            <p:ph type="body" sz="quarter" idx="3"/>
          </p:nvPr>
        </p:nvSpPr>
        <p:spPr/>
        <p:txBody>
          <a:bodyPr>
            <a:normAutofit/>
          </a:bodyPr>
          <a:lstStyle/>
          <a:p>
            <a:r>
              <a:rPr lang="en-US" sz="1500" b="1" dirty="0" smtClean="0">
                <a:latin typeface="Times New Roman" pitchFamily="18" charset="0"/>
                <a:cs typeface="Times New Roman" pitchFamily="18" charset="0"/>
              </a:rPr>
              <a:t>NETWORK FORMATION USING COMMENTS</a:t>
            </a:r>
            <a:endParaRPr lang="en-US" sz="1500" b="1" dirty="0">
              <a:latin typeface="Times New Roman" pitchFamily="18" charset="0"/>
              <a:cs typeface="Times New Roman" pitchFamily="18" charset="0"/>
            </a:endParaRPr>
          </a:p>
        </p:txBody>
      </p:sp>
      <p:sp>
        <p:nvSpPr>
          <p:cNvPr id="11" name="Content Placeholder 10"/>
          <p:cNvSpPr>
            <a:spLocks noGrp="1"/>
          </p:cNvSpPr>
          <p:nvPr>
            <p:ph sz="quarter" idx="4"/>
          </p:nvPr>
        </p:nvSpPr>
        <p:spPr/>
        <p:txBody>
          <a:bodyPr/>
          <a:lstStyle/>
          <a:p>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10</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523"/>
          <a:stretch/>
        </p:blipFill>
        <p:spPr>
          <a:xfrm>
            <a:off x="1132765" y="2665736"/>
            <a:ext cx="4749420" cy="354399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913" y="2638440"/>
            <a:ext cx="4338903" cy="3270545"/>
          </a:xfrm>
          <a:prstGeom prst="rect">
            <a:avLst/>
          </a:prstGeom>
        </p:spPr>
      </p:pic>
    </p:spTree>
    <p:extLst>
      <p:ext uri="{BB962C8B-B14F-4D97-AF65-F5344CB8AC3E}">
        <p14:creationId xmlns:p14="http://schemas.microsoft.com/office/powerpoint/2010/main" val="3540058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IDEA MATRIX</a:t>
            </a:r>
            <a:endParaRPr lang="en-IN" b="1" dirty="0">
              <a:latin typeface="Times New Roman" pitchFamily="18" charset="0"/>
              <a:cs typeface="Times New Roman"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1170143"/>
              </p:ext>
            </p:extLst>
          </p:nvPr>
        </p:nvGraphicFramePr>
        <p:xfrm>
          <a:off x="1096963" y="1846263"/>
          <a:ext cx="10058400" cy="4211320"/>
        </p:xfrm>
        <a:graphic>
          <a:graphicData uri="http://schemas.openxmlformats.org/drawingml/2006/table">
            <a:tbl>
              <a:tblPr firstRow="1" bandRow="1">
                <a:tableStyleId>{5C22544A-7EE6-4342-B048-85BDC9FD1C3A}</a:tableStyleId>
              </a:tblPr>
              <a:tblGrid>
                <a:gridCol w="2514600"/>
                <a:gridCol w="2514600"/>
                <a:gridCol w="2514600"/>
                <a:gridCol w="2514600"/>
              </a:tblGrid>
              <a:tr h="370840">
                <a:tc>
                  <a:txBody>
                    <a:bodyPr/>
                    <a:lstStyle/>
                    <a:p>
                      <a:pPr algn="ctr"/>
                      <a:r>
                        <a:rPr lang="en-IN" dirty="0" smtClean="0">
                          <a:latin typeface="Times New Roman" pitchFamily="18" charset="0"/>
                          <a:cs typeface="Times New Roman" pitchFamily="18" charset="0"/>
                        </a:rPr>
                        <a:t>I</a:t>
                      </a:r>
                      <a:endParaRPr lang="en-IN" dirty="0">
                        <a:latin typeface="Times New Roman" pitchFamily="18" charset="0"/>
                        <a:cs typeface="Times New Roman" pitchFamily="18" charset="0"/>
                      </a:endParaRPr>
                    </a:p>
                  </a:txBody>
                  <a:tcPr/>
                </a:tc>
                <a:tc>
                  <a:txBody>
                    <a:bodyPr/>
                    <a:lstStyle/>
                    <a:p>
                      <a:pPr algn="ctr"/>
                      <a:r>
                        <a:rPr lang="en-IN" dirty="0" smtClean="0">
                          <a:latin typeface="Times New Roman" pitchFamily="18" charset="0"/>
                          <a:cs typeface="Times New Roman" pitchFamily="18" charset="0"/>
                        </a:rPr>
                        <a:t>D</a:t>
                      </a:r>
                      <a:endParaRPr lang="en-IN" dirty="0">
                        <a:latin typeface="Times New Roman" pitchFamily="18" charset="0"/>
                        <a:cs typeface="Times New Roman" pitchFamily="18" charset="0"/>
                      </a:endParaRPr>
                    </a:p>
                  </a:txBody>
                  <a:tcPr/>
                </a:tc>
                <a:tc>
                  <a:txBody>
                    <a:bodyPr/>
                    <a:lstStyle/>
                    <a:p>
                      <a:pPr algn="ctr"/>
                      <a:r>
                        <a:rPr lang="en-IN" dirty="0" smtClean="0">
                          <a:latin typeface="Times New Roman" pitchFamily="18" charset="0"/>
                          <a:cs typeface="Times New Roman" pitchFamily="18" charset="0"/>
                        </a:rPr>
                        <a:t>E</a:t>
                      </a:r>
                      <a:endParaRPr lang="en-IN" dirty="0">
                        <a:latin typeface="Times New Roman" pitchFamily="18" charset="0"/>
                        <a:cs typeface="Times New Roman" pitchFamily="18" charset="0"/>
                      </a:endParaRPr>
                    </a:p>
                  </a:txBody>
                  <a:tcPr/>
                </a:tc>
                <a:tc>
                  <a:txBody>
                    <a:bodyPr/>
                    <a:lstStyle/>
                    <a:p>
                      <a:pPr algn="ctr"/>
                      <a:r>
                        <a:rPr lang="en-IN" dirty="0" smtClean="0">
                          <a:latin typeface="Times New Roman" pitchFamily="18" charset="0"/>
                          <a:cs typeface="Times New Roman" pitchFamily="18" charset="0"/>
                        </a:rPr>
                        <a:t>A</a:t>
                      </a:r>
                      <a:endParaRPr lang="en-IN" dirty="0">
                        <a:latin typeface="Times New Roman" pitchFamily="18" charset="0"/>
                        <a:cs typeface="Times New Roman" pitchFamily="18" charset="0"/>
                      </a:endParaRPr>
                    </a:p>
                  </a:txBody>
                  <a:tcPr/>
                </a:tc>
              </a:tr>
              <a:tr h="370840">
                <a:tc>
                  <a:txBody>
                    <a:bodyPr/>
                    <a:lstStyle/>
                    <a:p>
                      <a:r>
                        <a:rPr lang="en-IN" b="1" dirty="0" smtClean="0">
                          <a:latin typeface="Times New Roman" pitchFamily="18" charset="0"/>
                          <a:cs typeface="Times New Roman" pitchFamily="18" charset="0"/>
                        </a:rPr>
                        <a:t>Increase:</a:t>
                      </a:r>
                    </a:p>
                    <a:p>
                      <a:r>
                        <a:rPr lang="en-IN" dirty="0" smtClean="0">
                          <a:latin typeface="Times New Roman" pitchFamily="18" charset="0"/>
                          <a:cs typeface="Times New Roman" pitchFamily="18" charset="0"/>
                        </a:rPr>
                        <a:t>Efficiency</a:t>
                      </a:r>
                      <a:r>
                        <a:rPr lang="en-IN" baseline="0" dirty="0" smtClean="0">
                          <a:latin typeface="Times New Roman" pitchFamily="18" charset="0"/>
                          <a:cs typeface="Times New Roman" pitchFamily="18" charset="0"/>
                        </a:rPr>
                        <a:t> of video recommendation system</a:t>
                      </a:r>
                      <a:endParaRPr lang="en-IN" dirty="0">
                        <a:latin typeface="Times New Roman" pitchFamily="18" charset="0"/>
                        <a:cs typeface="Times New Roman" pitchFamily="18" charset="0"/>
                      </a:endParaRPr>
                    </a:p>
                  </a:txBody>
                  <a:tcPr/>
                </a:tc>
                <a:tc>
                  <a:txBody>
                    <a:bodyPr/>
                    <a:lstStyle/>
                    <a:p>
                      <a:r>
                        <a:rPr lang="en-IN" b="1" dirty="0" smtClean="0">
                          <a:latin typeface="Times New Roman" pitchFamily="18" charset="0"/>
                          <a:cs typeface="Times New Roman" pitchFamily="18" charset="0"/>
                        </a:rPr>
                        <a:t>Drive:</a:t>
                      </a:r>
                    </a:p>
                    <a:p>
                      <a:r>
                        <a:rPr lang="en-IN" dirty="0" smtClean="0">
                          <a:latin typeface="Times New Roman" pitchFamily="18" charset="0"/>
                          <a:cs typeface="Times New Roman" pitchFamily="18" charset="0"/>
                        </a:rPr>
                        <a:t>Provide</a:t>
                      </a:r>
                      <a:r>
                        <a:rPr lang="en-IN" baseline="0" dirty="0" smtClean="0">
                          <a:latin typeface="Times New Roman" pitchFamily="18" charset="0"/>
                          <a:cs typeface="Times New Roman" pitchFamily="18" charset="0"/>
                        </a:rPr>
                        <a:t> relevant videos,</a:t>
                      </a:r>
                    </a:p>
                    <a:p>
                      <a:r>
                        <a:rPr lang="en-IN" baseline="0" dirty="0" smtClean="0">
                          <a:latin typeface="Times New Roman" pitchFamily="18" charset="0"/>
                          <a:cs typeface="Times New Roman" pitchFamily="18" charset="0"/>
                        </a:rPr>
                        <a:t>Include new ideas in project and security measurement.</a:t>
                      </a:r>
                      <a:endParaRPr lang="en-IN" dirty="0">
                        <a:latin typeface="Times New Roman" pitchFamily="18" charset="0"/>
                        <a:cs typeface="Times New Roman" pitchFamily="18" charset="0"/>
                      </a:endParaRPr>
                    </a:p>
                  </a:txBody>
                  <a:tcPr/>
                </a:tc>
                <a:tc>
                  <a:txBody>
                    <a:bodyPr/>
                    <a:lstStyle/>
                    <a:p>
                      <a:r>
                        <a:rPr lang="en-IN" b="1" dirty="0" smtClean="0">
                          <a:latin typeface="Times New Roman" pitchFamily="18" charset="0"/>
                          <a:cs typeface="Times New Roman" pitchFamily="18" charset="0"/>
                        </a:rPr>
                        <a:t>Educate:</a:t>
                      </a:r>
                    </a:p>
                    <a:p>
                      <a:r>
                        <a:rPr lang="en-IN" dirty="0" smtClean="0">
                          <a:latin typeface="Times New Roman" pitchFamily="18" charset="0"/>
                          <a:cs typeface="Times New Roman" pitchFamily="18" charset="0"/>
                        </a:rPr>
                        <a:t>User</a:t>
                      </a:r>
                      <a:r>
                        <a:rPr lang="en-IN" baseline="0" dirty="0" smtClean="0">
                          <a:latin typeface="Times New Roman" pitchFamily="18" charset="0"/>
                          <a:cs typeface="Times New Roman" pitchFamily="18" charset="0"/>
                        </a:rPr>
                        <a:t> of system, end user ,privacy management.</a:t>
                      </a:r>
                      <a:endParaRPr lang="en-IN" dirty="0">
                        <a:latin typeface="Times New Roman" pitchFamily="18" charset="0"/>
                        <a:cs typeface="Times New Roman" pitchFamily="18" charset="0"/>
                      </a:endParaRPr>
                    </a:p>
                  </a:txBody>
                  <a:tcPr/>
                </a:tc>
                <a:tc>
                  <a:txBody>
                    <a:bodyPr/>
                    <a:lstStyle/>
                    <a:p>
                      <a:r>
                        <a:rPr lang="en-IN" b="1" dirty="0" smtClean="0">
                          <a:latin typeface="Times New Roman" pitchFamily="18" charset="0"/>
                          <a:cs typeface="Times New Roman" pitchFamily="18" charset="0"/>
                        </a:rPr>
                        <a:t>Accelerate:</a:t>
                      </a:r>
                    </a:p>
                    <a:p>
                      <a:r>
                        <a:rPr lang="en-IN" dirty="0" smtClean="0">
                          <a:latin typeface="Times New Roman" pitchFamily="18" charset="0"/>
                          <a:cs typeface="Times New Roman" pitchFamily="18" charset="0"/>
                        </a:rPr>
                        <a:t>Data</a:t>
                      </a:r>
                      <a:r>
                        <a:rPr lang="en-IN" baseline="0" dirty="0" smtClean="0">
                          <a:latin typeface="Times New Roman" pitchFamily="18" charset="0"/>
                          <a:cs typeface="Times New Roman" pitchFamily="18" charset="0"/>
                        </a:rPr>
                        <a:t> access ,processing and time complexity.</a:t>
                      </a:r>
                      <a:endParaRPr lang="en-IN" dirty="0">
                        <a:latin typeface="Times New Roman" pitchFamily="18" charset="0"/>
                        <a:cs typeface="Times New Roman" pitchFamily="18" charset="0"/>
                      </a:endParaRPr>
                    </a:p>
                  </a:txBody>
                  <a:tcPr/>
                </a:tc>
              </a:tr>
              <a:tr h="370840">
                <a:tc>
                  <a:txBody>
                    <a:bodyPr/>
                    <a:lstStyle/>
                    <a:p>
                      <a:r>
                        <a:rPr lang="en-IN" b="1" dirty="0" smtClean="0">
                          <a:latin typeface="Times New Roman" pitchFamily="18" charset="0"/>
                          <a:cs typeface="Times New Roman" pitchFamily="18" charset="0"/>
                        </a:rPr>
                        <a:t>Improve:</a:t>
                      </a:r>
                    </a:p>
                    <a:p>
                      <a:r>
                        <a:rPr lang="en-IN" dirty="0" smtClean="0">
                          <a:latin typeface="Times New Roman" pitchFamily="18" charset="0"/>
                          <a:cs typeface="Times New Roman" pitchFamily="18" charset="0"/>
                        </a:rPr>
                        <a:t>Current YouTube recommendation system.</a:t>
                      </a:r>
                      <a:endParaRPr lang="en-IN" dirty="0">
                        <a:latin typeface="Times New Roman" pitchFamily="18" charset="0"/>
                        <a:cs typeface="Times New Roman" pitchFamily="18" charset="0"/>
                      </a:endParaRPr>
                    </a:p>
                  </a:txBody>
                  <a:tcPr/>
                </a:tc>
                <a:tc>
                  <a:txBody>
                    <a:bodyPr/>
                    <a:lstStyle/>
                    <a:p>
                      <a:r>
                        <a:rPr lang="en-IN" b="1" dirty="0" smtClean="0">
                          <a:latin typeface="Times New Roman" pitchFamily="18" charset="0"/>
                          <a:cs typeface="Times New Roman" pitchFamily="18" charset="0"/>
                        </a:rPr>
                        <a:t>Deliver</a:t>
                      </a:r>
                      <a:r>
                        <a:rPr lang="en-IN" dirty="0" smtClean="0">
                          <a:latin typeface="Times New Roman" pitchFamily="18" charset="0"/>
                          <a:cs typeface="Times New Roman" pitchFamily="18" charset="0"/>
                        </a:rPr>
                        <a:t>:</a:t>
                      </a:r>
                    </a:p>
                    <a:p>
                      <a:r>
                        <a:rPr lang="en-IN" dirty="0" smtClean="0">
                          <a:latin typeface="Times New Roman" pitchFamily="18" charset="0"/>
                          <a:cs typeface="Times New Roman" pitchFamily="18" charset="0"/>
                        </a:rPr>
                        <a:t>Appropriate video</a:t>
                      </a:r>
                      <a:r>
                        <a:rPr lang="en-IN" baseline="0" dirty="0" smtClean="0">
                          <a:latin typeface="Times New Roman" pitchFamily="18" charset="0"/>
                          <a:cs typeface="Times New Roman" pitchFamily="18" charset="0"/>
                        </a:rPr>
                        <a:t> recommendation.</a:t>
                      </a:r>
                      <a:r>
                        <a:rPr lang="en-IN" dirty="0" smtClean="0">
                          <a:latin typeface="Times New Roman" pitchFamily="18" charset="0"/>
                          <a:cs typeface="Times New Roman" pitchFamily="18" charset="0"/>
                        </a:rPr>
                        <a:t> </a:t>
                      </a:r>
                      <a:endParaRPr lang="en-IN" dirty="0">
                        <a:latin typeface="Times New Roman" pitchFamily="18" charset="0"/>
                        <a:cs typeface="Times New Roman" pitchFamily="18" charset="0"/>
                      </a:endParaRPr>
                    </a:p>
                  </a:txBody>
                  <a:tcPr/>
                </a:tc>
                <a:tc>
                  <a:txBody>
                    <a:bodyPr/>
                    <a:lstStyle/>
                    <a:p>
                      <a:r>
                        <a:rPr lang="en-IN" b="1" dirty="0" smtClean="0">
                          <a:latin typeface="Times New Roman" pitchFamily="18" charset="0"/>
                          <a:cs typeface="Times New Roman" pitchFamily="18" charset="0"/>
                        </a:rPr>
                        <a:t>Evaluate:</a:t>
                      </a:r>
                    </a:p>
                    <a:p>
                      <a:r>
                        <a:rPr lang="en-IN" baseline="0" dirty="0" smtClean="0">
                          <a:latin typeface="Times New Roman" pitchFamily="18" charset="0"/>
                          <a:cs typeface="Times New Roman" pitchFamily="18" charset="0"/>
                        </a:rPr>
                        <a:t>Formation of u</a:t>
                      </a:r>
                      <a:r>
                        <a:rPr lang="en-IN" dirty="0" smtClean="0">
                          <a:latin typeface="Times New Roman" pitchFamily="18" charset="0"/>
                          <a:cs typeface="Times New Roman" pitchFamily="18" charset="0"/>
                        </a:rPr>
                        <a:t>ser-node</a:t>
                      </a:r>
                      <a:r>
                        <a:rPr lang="en-IN" baseline="0"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graph based</a:t>
                      </a:r>
                      <a:r>
                        <a:rPr lang="en-IN" baseline="0" dirty="0" smtClean="0">
                          <a:latin typeface="Times New Roman" pitchFamily="18" charset="0"/>
                          <a:cs typeface="Times New Roman" pitchFamily="18" charset="0"/>
                        </a:rPr>
                        <a:t> on user comments.</a:t>
                      </a:r>
                      <a:endParaRPr lang="en-IN" dirty="0">
                        <a:latin typeface="Times New Roman" pitchFamily="18" charset="0"/>
                        <a:cs typeface="Times New Roman" pitchFamily="18" charset="0"/>
                      </a:endParaRPr>
                    </a:p>
                  </a:txBody>
                  <a:tcPr/>
                </a:tc>
                <a:tc>
                  <a:txBody>
                    <a:bodyPr/>
                    <a:lstStyle/>
                    <a:p>
                      <a:r>
                        <a:rPr lang="en-IN" b="1" dirty="0" smtClean="0">
                          <a:latin typeface="Times New Roman" pitchFamily="18" charset="0"/>
                          <a:cs typeface="Times New Roman" pitchFamily="18" charset="0"/>
                        </a:rPr>
                        <a:t>Associate:</a:t>
                      </a:r>
                    </a:p>
                    <a:p>
                      <a:r>
                        <a:rPr lang="en-IN" dirty="0" smtClean="0">
                          <a:latin typeface="Times New Roman" pitchFamily="18" charset="0"/>
                          <a:cs typeface="Times New Roman" pitchFamily="18" charset="0"/>
                        </a:rPr>
                        <a:t>End users with application.</a:t>
                      </a:r>
                      <a:endParaRPr lang="en-IN" dirty="0">
                        <a:latin typeface="Times New Roman" pitchFamily="18" charset="0"/>
                        <a:cs typeface="Times New Roman" pitchFamily="18" charset="0"/>
                      </a:endParaRPr>
                    </a:p>
                  </a:txBody>
                  <a:tcPr/>
                </a:tc>
              </a:tr>
              <a:tr h="370840">
                <a:tc>
                  <a:txBody>
                    <a:bodyPr/>
                    <a:lstStyle/>
                    <a:p>
                      <a:r>
                        <a:rPr lang="en-IN" b="1" dirty="0" smtClean="0">
                          <a:latin typeface="Times New Roman" pitchFamily="18" charset="0"/>
                          <a:cs typeface="Times New Roman" pitchFamily="18" charset="0"/>
                        </a:rPr>
                        <a:t>Ignore:</a:t>
                      </a:r>
                    </a:p>
                    <a:p>
                      <a:r>
                        <a:rPr lang="en-IN" dirty="0" smtClean="0">
                          <a:latin typeface="Times New Roman" pitchFamily="18" charset="0"/>
                          <a:cs typeface="Times New Roman" pitchFamily="18" charset="0"/>
                        </a:rPr>
                        <a:t>Not relevant competitive parameter.</a:t>
                      </a:r>
                      <a:endParaRPr lang="en-IN" dirty="0">
                        <a:latin typeface="Times New Roman" pitchFamily="18" charset="0"/>
                        <a:cs typeface="Times New Roman" pitchFamily="18" charset="0"/>
                      </a:endParaRPr>
                    </a:p>
                  </a:txBody>
                  <a:tcPr/>
                </a:tc>
                <a:tc>
                  <a:txBody>
                    <a:bodyPr/>
                    <a:lstStyle/>
                    <a:p>
                      <a:r>
                        <a:rPr lang="en-IN" b="1" dirty="0" smtClean="0">
                          <a:latin typeface="Times New Roman" pitchFamily="18" charset="0"/>
                          <a:cs typeface="Times New Roman" pitchFamily="18" charset="0"/>
                        </a:rPr>
                        <a:t>Decrease:</a:t>
                      </a:r>
                    </a:p>
                    <a:p>
                      <a:r>
                        <a:rPr lang="en-IN" dirty="0" smtClean="0">
                          <a:latin typeface="Times New Roman" pitchFamily="18" charset="0"/>
                          <a:cs typeface="Times New Roman" pitchFamily="18" charset="0"/>
                        </a:rPr>
                        <a:t>Irrelevant</a:t>
                      </a:r>
                      <a:r>
                        <a:rPr lang="en-IN" baseline="0" dirty="0" smtClean="0">
                          <a:latin typeface="Times New Roman" pitchFamily="18" charset="0"/>
                          <a:cs typeface="Times New Roman" pitchFamily="18" charset="0"/>
                        </a:rPr>
                        <a:t> video suggestion to  the user,</a:t>
                      </a:r>
                    </a:p>
                    <a:p>
                      <a:r>
                        <a:rPr lang="en-IN" baseline="0" dirty="0" smtClean="0">
                          <a:latin typeface="Times New Roman" pitchFamily="18" charset="0"/>
                          <a:cs typeface="Times New Roman" pitchFamily="18" charset="0"/>
                        </a:rPr>
                        <a:t>Human error.</a:t>
                      </a:r>
                      <a:endParaRPr lang="en-IN" dirty="0">
                        <a:latin typeface="Times New Roman" pitchFamily="18" charset="0"/>
                        <a:cs typeface="Times New Roman" pitchFamily="18" charset="0"/>
                      </a:endParaRPr>
                    </a:p>
                  </a:txBody>
                  <a:tcPr/>
                </a:tc>
                <a:tc>
                  <a:txBody>
                    <a:bodyPr/>
                    <a:lstStyle/>
                    <a:p>
                      <a:r>
                        <a:rPr lang="en-IN" b="1" dirty="0" smtClean="0">
                          <a:latin typeface="Times New Roman" pitchFamily="18" charset="0"/>
                          <a:cs typeface="Times New Roman" pitchFamily="18" charset="0"/>
                        </a:rPr>
                        <a:t>Eliminate:</a:t>
                      </a:r>
                    </a:p>
                    <a:p>
                      <a:r>
                        <a:rPr lang="en-IN" dirty="0" smtClean="0">
                          <a:latin typeface="Times New Roman" pitchFamily="18" charset="0"/>
                          <a:cs typeface="Times New Roman" pitchFamily="18" charset="0"/>
                        </a:rPr>
                        <a:t>Resource dependency and other factor affecting system.</a:t>
                      </a:r>
                      <a:endParaRPr lang="en-IN" dirty="0">
                        <a:latin typeface="Times New Roman" pitchFamily="18" charset="0"/>
                        <a:cs typeface="Times New Roman" pitchFamily="18" charset="0"/>
                      </a:endParaRPr>
                    </a:p>
                  </a:txBody>
                  <a:tcPr/>
                </a:tc>
                <a:tc>
                  <a:txBody>
                    <a:bodyPr/>
                    <a:lstStyle/>
                    <a:p>
                      <a:r>
                        <a:rPr lang="en-IN" b="1" dirty="0" smtClean="0">
                          <a:latin typeface="Times New Roman" pitchFamily="18" charset="0"/>
                          <a:cs typeface="Times New Roman" pitchFamily="18" charset="0"/>
                        </a:rPr>
                        <a:t>Avoid</a:t>
                      </a:r>
                      <a:r>
                        <a:rPr lang="en-IN" dirty="0" smtClean="0">
                          <a:latin typeface="Times New Roman" pitchFamily="18" charset="0"/>
                          <a:cs typeface="Times New Roman" pitchFamily="18" charset="0"/>
                        </a:rPr>
                        <a:t>:</a:t>
                      </a:r>
                    </a:p>
                    <a:p>
                      <a:r>
                        <a:rPr lang="en-IN" dirty="0" smtClean="0">
                          <a:latin typeface="Times New Roman" pitchFamily="18" charset="0"/>
                          <a:cs typeface="Times New Roman" pitchFamily="18" charset="0"/>
                        </a:rPr>
                        <a:t>Misuse, manipulated result , redundancy.</a:t>
                      </a:r>
                      <a:endParaRPr lang="en-IN" dirty="0">
                        <a:latin typeface="Times New Roman" pitchFamily="18" charset="0"/>
                        <a:cs typeface="Times New Roman" pitchFamily="18" charset="0"/>
                      </a:endParaRPr>
                    </a:p>
                  </a:txBody>
                  <a:tcPr/>
                </a:tc>
              </a:tr>
            </a:tbl>
          </a:graphicData>
        </a:graphic>
      </p:graphicFrame>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dirty="0"/>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11</a:t>
            </a:fld>
            <a:endParaRPr lang="en-US" dirty="0"/>
          </a:p>
        </p:txBody>
      </p:sp>
    </p:spTree>
    <p:extLst>
      <p:ext uri="{BB962C8B-B14F-4D97-AF65-F5344CB8AC3E}">
        <p14:creationId xmlns:p14="http://schemas.microsoft.com/office/powerpoint/2010/main" val="3260692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REQUIREMENTS</a:t>
            </a:r>
            <a:endParaRPr lang="en-US" b="1"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numCol="1"/>
          <a:lstStyle/>
          <a:p>
            <a:r>
              <a:rPr lang="en-US" b="1" dirty="0" smtClean="0">
                <a:solidFill>
                  <a:srgbClr val="FF0000"/>
                </a:solidFill>
                <a:latin typeface="Times New Roman" pitchFamily="18" charset="0"/>
                <a:cs typeface="Times New Roman" pitchFamily="18" charset="0"/>
              </a:rPr>
              <a:t>SOFTWARE REQUIREMENTS:                                              </a:t>
            </a:r>
          </a:p>
          <a:p>
            <a:pPr>
              <a:buFont typeface="Wingdings" pitchFamily="2" charset="2"/>
              <a:buChar char="§"/>
            </a:pPr>
            <a:r>
              <a:rPr lang="en-US" dirty="0" err="1" smtClean="0">
                <a:solidFill>
                  <a:schemeClr val="tx1"/>
                </a:solidFill>
                <a:latin typeface="Times New Roman" pitchFamily="18" charset="0"/>
                <a:cs typeface="Times New Roman" pitchFamily="18" charset="0"/>
              </a:rPr>
              <a:t>Editor:STS</a:t>
            </a:r>
            <a:r>
              <a:rPr lang="en-US" dirty="0" smtClean="0">
                <a:solidFill>
                  <a:schemeClr val="tx1"/>
                </a:solidFill>
                <a:latin typeface="Times New Roman" pitchFamily="18" charset="0"/>
                <a:cs typeface="Times New Roman" pitchFamily="18" charset="0"/>
              </a:rPr>
              <a:t> 3,MySQL,JDK .</a:t>
            </a:r>
          </a:p>
          <a:p>
            <a:pPr>
              <a:buFont typeface="Wingdings" pitchFamily="2" charset="2"/>
              <a:buChar char="§"/>
            </a:pPr>
            <a:r>
              <a:rPr lang="en-US" dirty="0" smtClean="0">
                <a:solidFill>
                  <a:schemeClr val="tx1"/>
                </a:solidFill>
                <a:latin typeface="Times New Roman" pitchFamily="18" charset="0"/>
                <a:cs typeface="Times New Roman" pitchFamily="18" charset="0"/>
              </a:rPr>
              <a:t>GUI: CSS, Bootstrap.</a:t>
            </a:r>
          </a:p>
          <a:p>
            <a:pPr marL="0" indent="0">
              <a:buNone/>
            </a:pPr>
            <a:endParaRPr lang="en-US" dirty="0" smtClean="0">
              <a:solidFill>
                <a:schemeClr val="tx1"/>
              </a:solidFill>
              <a:latin typeface="Times New Roman" pitchFamily="18" charset="0"/>
              <a:cs typeface="Times New Roman" pitchFamily="18" charset="0"/>
            </a:endParaRPr>
          </a:p>
          <a:p>
            <a:pPr marL="0" indent="0">
              <a:buNone/>
            </a:pPr>
            <a:endParaRPr lang="en-US" dirty="0">
              <a:solidFill>
                <a:schemeClr val="tx1"/>
              </a:solidFill>
              <a:latin typeface="Times New Roman" pitchFamily="18" charset="0"/>
              <a:cs typeface="Times New Roman" pitchFamily="18" charset="0"/>
            </a:endParaRPr>
          </a:p>
          <a:p>
            <a:pPr marL="0" indent="0">
              <a:buNone/>
            </a:pPr>
            <a:r>
              <a:rPr lang="en-US" b="1" dirty="0" smtClean="0">
                <a:solidFill>
                  <a:srgbClr val="FF0000"/>
                </a:solidFill>
                <a:latin typeface="Times New Roman" pitchFamily="18" charset="0"/>
                <a:cs typeface="Times New Roman" pitchFamily="18" charset="0"/>
              </a:rPr>
              <a:t>HARDWARE REQUIREMENTS:</a:t>
            </a:r>
          </a:p>
          <a:p>
            <a:pPr>
              <a:buFont typeface="Wingdings" pitchFamily="2" charset="2"/>
              <a:buChar char="§"/>
            </a:pPr>
            <a:r>
              <a:rPr lang="en-US" dirty="0" smtClean="0">
                <a:solidFill>
                  <a:schemeClr val="tx1"/>
                </a:solidFill>
                <a:latin typeface="Times New Roman" pitchFamily="18" charset="0"/>
                <a:cs typeface="Times New Roman" pitchFamily="18" charset="0"/>
              </a:rPr>
              <a:t>8 GB RAM</a:t>
            </a:r>
          </a:p>
          <a:p>
            <a:pPr>
              <a:buFont typeface="Wingdings" pitchFamily="2" charset="2"/>
              <a:buChar char="§"/>
            </a:pPr>
            <a:r>
              <a:rPr lang="en-US" dirty="0" smtClean="0">
                <a:solidFill>
                  <a:schemeClr val="tx1"/>
                </a:solidFill>
                <a:latin typeface="Times New Roman" pitchFamily="18" charset="0"/>
                <a:cs typeface="Times New Roman" pitchFamily="18" charset="0"/>
              </a:rPr>
              <a:t>i5 processor</a:t>
            </a:r>
          </a:p>
          <a:p>
            <a:pPr>
              <a:buFont typeface="Wingdings" pitchFamily="2" charset="2"/>
              <a:buChar char="§"/>
            </a:pPr>
            <a:r>
              <a:rPr lang="en-US" dirty="0" smtClean="0">
                <a:solidFill>
                  <a:schemeClr val="tx1"/>
                </a:solidFill>
                <a:latin typeface="Times New Roman" pitchFamily="18" charset="0"/>
                <a:cs typeface="Times New Roman" pitchFamily="18" charset="0"/>
              </a:rPr>
              <a:t>1GB Hard Disk</a:t>
            </a:r>
          </a:p>
          <a:p>
            <a:pPr>
              <a:buFont typeface="Wingdings" pitchFamily="2" charset="2"/>
              <a:buChar char="§"/>
            </a:pPr>
            <a:endParaRPr lang="en-US" dirty="0" smtClean="0">
              <a:solidFill>
                <a:srgbClr val="FF0000"/>
              </a:solidFill>
              <a:latin typeface="Times New Roman" pitchFamily="18" charset="0"/>
              <a:cs typeface="Times New Roman" pitchFamily="18" charset="0"/>
            </a:endParaRPr>
          </a:p>
          <a:p>
            <a:pPr marL="0" indent="0">
              <a:buNone/>
            </a:pPr>
            <a:endParaRPr lang="en-US" b="1" dirty="0">
              <a:solidFill>
                <a:srgbClr val="FF0000"/>
              </a:solidFill>
              <a:latin typeface="Times New Roman" pitchFamily="18" charset="0"/>
              <a:cs typeface="Times New Roman" pitchFamily="18" charset="0"/>
            </a:endParaRPr>
          </a:p>
        </p:txBody>
      </p:sp>
      <p:sp>
        <p:nvSpPr>
          <p:cNvPr id="9" name="Content Placeholder 8"/>
          <p:cNvSpPr>
            <a:spLocks noGrp="1"/>
          </p:cNvSpPr>
          <p:nvPr>
            <p:ph sz="half" idx="2"/>
          </p:nvPr>
        </p:nvSpPr>
        <p:spPr/>
        <p:txBody>
          <a:bodyPr/>
          <a:lstStyle/>
          <a:p>
            <a:endParaRPr lang="en-US" dirty="0">
              <a:solidFill>
                <a:schemeClr val="tx1"/>
              </a:solidFill>
              <a:latin typeface="Times New Roman" pitchFamily="18" charset="0"/>
              <a:cs typeface="Times New Roman" pitchFamily="18" charset="0"/>
            </a:endParaRPr>
          </a:p>
          <a:p>
            <a:pPr>
              <a:buFont typeface="Wingdings" pitchFamily="2" charset="2"/>
              <a:buChar char="§"/>
            </a:pPr>
            <a:endParaRPr lang="en-US" b="1" dirty="0">
              <a:solidFill>
                <a:schemeClr val="tx1"/>
              </a:solidFill>
              <a:latin typeface="Times New Roman" pitchFamily="18" charset="0"/>
              <a:cs typeface="Times New Roman" pitchFamily="18" charset="0"/>
            </a:endParaRPr>
          </a:p>
          <a:p>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12</a:t>
            </a:fld>
            <a:endParaRPr lang="en-US"/>
          </a:p>
        </p:txBody>
      </p:sp>
    </p:spTree>
    <p:extLst>
      <p:ext uri="{BB962C8B-B14F-4D97-AF65-F5344CB8AC3E}">
        <p14:creationId xmlns:p14="http://schemas.microsoft.com/office/powerpoint/2010/main" val="29551053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FEASIBILITY STUDY</a:t>
            </a:r>
            <a:endParaRPr lang="en-US" b="1"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a:lstStyle/>
          <a:p>
            <a:r>
              <a:rPr lang="en-US" b="1" dirty="0" smtClean="0">
                <a:solidFill>
                  <a:srgbClr val="FF0000"/>
                </a:solidFill>
                <a:latin typeface="Times New Roman" pitchFamily="18" charset="0"/>
                <a:cs typeface="Times New Roman" pitchFamily="18" charset="0"/>
              </a:rPr>
              <a:t>ECONOMIC FEASIBILITY</a:t>
            </a:r>
            <a:r>
              <a:rPr lang="en-US" dirty="0" smtClean="0"/>
              <a:t>:</a:t>
            </a:r>
          </a:p>
          <a:p>
            <a:pPr>
              <a:buFont typeface="Wingdings" pitchFamily="2" charset="2"/>
              <a:buChar char="§"/>
            </a:pPr>
            <a:r>
              <a:rPr lang="en-US" dirty="0" smtClean="0">
                <a:latin typeface="Times New Roman" pitchFamily="18" charset="0"/>
                <a:cs typeface="Times New Roman" pitchFamily="18" charset="0"/>
              </a:rPr>
              <a:t>Implementation of open platform resources.</a:t>
            </a:r>
          </a:p>
          <a:p>
            <a:pPr>
              <a:buFont typeface="Wingdings" pitchFamily="2" charset="2"/>
              <a:buChar char="§"/>
            </a:pPr>
            <a:r>
              <a:rPr lang="en-US" dirty="0" smtClean="0">
                <a:latin typeface="Times New Roman" pitchFamily="18" charset="0"/>
                <a:cs typeface="Times New Roman" pitchFamily="18" charset="0"/>
              </a:rPr>
              <a:t>Estimated cost of overall project is negligible/low.</a:t>
            </a:r>
          </a:p>
          <a:p>
            <a:pPr>
              <a:buFont typeface="Wingdings" pitchFamily="2" charset="2"/>
              <a:buChar char="§"/>
            </a:pPr>
            <a:endParaRPr lang="en-US" dirty="0" smtClean="0">
              <a:latin typeface="Times New Roman" pitchFamily="18" charset="0"/>
              <a:cs typeface="Times New Roman" pitchFamily="18" charset="0"/>
            </a:endParaRPr>
          </a:p>
          <a:p>
            <a:pPr marL="0" indent="0">
              <a:buNone/>
            </a:pPr>
            <a:r>
              <a:rPr lang="en-US" b="1" dirty="0" smtClean="0">
                <a:solidFill>
                  <a:srgbClr val="FF0000"/>
                </a:solidFill>
                <a:latin typeface="Times New Roman" pitchFamily="18" charset="0"/>
                <a:cs typeface="Times New Roman" pitchFamily="18" charset="0"/>
              </a:rPr>
              <a:t>TECHNICAL FEASIBILITY:</a:t>
            </a:r>
          </a:p>
          <a:p>
            <a:pPr>
              <a:buFont typeface="Wingdings" pitchFamily="2" charset="2"/>
              <a:buChar char="§"/>
            </a:pPr>
            <a:r>
              <a:rPr lang="en-US" dirty="0" smtClean="0">
                <a:latin typeface="Times New Roman" pitchFamily="18" charset="0"/>
                <a:cs typeface="Times New Roman" pitchFamily="18" charset="0"/>
              </a:rPr>
              <a:t>Extending functionality of existing system.</a:t>
            </a:r>
          </a:p>
          <a:p>
            <a:pPr>
              <a:buFont typeface="Wingdings" pitchFamily="2" charset="2"/>
              <a:buChar char="§"/>
            </a:pPr>
            <a:r>
              <a:rPr lang="en-US" dirty="0" smtClean="0">
                <a:latin typeface="Times New Roman" pitchFamily="18" charset="0"/>
                <a:cs typeface="Times New Roman" pitchFamily="18" charset="0"/>
              </a:rPr>
              <a:t>Implementation of simple techniques. </a:t>
            </a:r>
            <a:endParaRPr lang="en-US" dirty="0">
              <a:latin typeface="Times New Roman" pitchFamily="18" charset="0"/>
              <a:cs typeface="Times New Roman" pitchFamily="18" charset="0"/>
            </a:endParaRPr>
          </a:p>
        </p:txBody>
      </p:sp>
      <p:sp>
        <p:nvSpPr>
          <p:cNvPr id="7" name="Content Placeholder 6"/>
          <p:cNvSpPr>
            <a:spLocks noGrp="1"/>
          </p:cNvSpPr>
          <p:nvPr>
            <p:ph sz="half" idx="2"/>
          </p:nvPr>
        </p:nvSpPr>
        <p:spPr/>
        <p:txBody>
          <a:bodyPr/>
          <a:lstStyle/>
          <a:p>
            <a:r>
              <a:rPr lang="en-US" b="1" dirty="0" smtClean="0">
                <a:solidFill>
                  <a:srgbClr val="FF0000"/>
                </a:solidFill>
                <a:latin typeface="Times New Roman" pitchFamily="18" charset="0"/>
                <a:cs typeface="Times New Roman" pitchFamily="18" charset="0"/>
              </a:rPr>
              <a:t>OPERATIONAL FEASIBILITY:</a:t>
            </a:r>
          </a:p>
          <a:p>
            <a:pPr>
              <a:buFont typeface="Wingdings" pitchFamily="2" charset="2"/>
              <a:buChar char="§"/>
            </a:pPr>
            <a:r>
              <a:rPr lang="en-US" dirty="0" smtClean="0">
                <a:latin typeface="Times New Roman" pitchFamily="18" charset="0"/>
                <a:cs typeface="Times New Roman" pitchFamily="18" charset="0"/>
              </a:rPr>
              <a:t>Maintains privacy and security of data.</a:t>
            </a:r>
          </a:p>
          <a:p>
            <a:pPr>
              <a:buFont typeface="Wingdings" pitchFamily="2" charset="2"/>
              <a:buChar char="§"/>
            </a:pPr>
            <a:r>
              <a:rPr lang="en-US" dirty="0" smtClean="0">
                <a:latin typeface="Times New Roman" pitchFamily="18" charset="0"/>
                <a:cs typeface="Times New Roman" pitchFamily="18" charset="0"/>
              </a:rPr>
              <a:t>Minimum computation time.</a:t>
            </a:r>
          </a:p>
          <a:p>
            <a:pPr>
              <a:buFont typeface="Wingdings" pitchFamily="2" charset="2"/>
              <a:buChar char="§"/>
            </a:pPr>
            <a:endParaRPr lang="en-US" dirty="0">
              <a:latin typeface="Times New Roman" pitchFamily="18" charset="0"/>
              <a:cs typeface="Times New Roman" pitchFamily="18" charset="0"/>
            </a:endParaRPr>
          </a:p>
          <a:p>
            <a:pPr marL="0" indent="0">
              <a:buNone/>
            </a:pPr>
            <a:r>
              <a:rPr lang="en-US" b="1" dirty="0" smtClean="0">
                <a:solidFill>
                  <a:srgbClr val="FF0000"/>
                </a:solidFill>
                <a:latin typeface="Times New Roman" pitchFamily="18" charset="0"/>
                <a:cs typeface="Times New Roman" pitchFamily="18" charset="0"/>
              </a:rPr>
              <a:t>ORGANIZATIONAL FEASIBILITY:</a:t>
            </a:r>
          </a:p>
          <a:p>
            <a:pPr>
              <a:buFont typeface="Wingdings" pitchFamily="2" charset="2"/>
              <a:buChar char="§"/>
            </a:pPr>
            <a:r>
              <a:rPr lang="en-US" dirty="0" smtClean="0">
                <a:latin typeface="Times New Roman" pitchFamily="18" charset="0"/>
                <a:cs typeface="Times New Roman" pitchFamily="18" charset="0"/>
              </a:rPr>
              <a:t>Enhanced recommendation of videos.</a:t>
            </a:r>
          </a:p>
          <a:p>
            <a:pPr>
              <a:buFont typeface="Wingdings" pitchFamily="2" charset="2"/>
              <a:buChar char="§"/>
            </a:pPr>
            <a:r>
              <a:rPr lang="en-US" dirty="0" smtClean="0">
                <a:latin typeface="Times New Roman" pitchFamily="18" charset="0"/>
                <a:cs typeface="Times New Roman" pitchFamily="18" charset="0"/>
              </a:rPr>
              <a:t> Data analysis for insights.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13</a:t>
            </a:fld>
            <a:endParaRPr lang="en-US"/>
          </a:p>
        </p:txBody>
      </p:sp>
    </p:spTree>
    <p:extLst>
      <p:ext uri="{BB962C8B-B14F-4D97-AF65-F5344CB8AC3E}">
        <p14:creationId xmlns:p14="http://schemas.microsoft.com/office/powerpoint/2010/main" val="8137675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NP-COMPLETE</a:t>
            </a:r>
            <a:endParaRPr lang="en-US" b="1" dirty="0">
              <a:latin typeface="Times New Roman" pitchFamily="18" charset="0"/>
              <a:cs typeface="Times New Roman" pitchFamily="18" charset="0"/>
            </a:endParaRPr>
          </a:p>
        </p:txBody>
      </p:sp>
      <p:sp>
        <p:nvSpPr>
          <p:cNvPr id="8" name="Content Placeholder 7"/>
          <p:cNvSpPr>
            <a:spLocks noGrp="1"/>
          </p:cNvSpPr>
          <p:nvPr>
            <p:ph idx="1"/>
          </p:nvPr>
        </p:nvSpPr>
        <p:spPr/>
        <p:txBody>
          <a:bodyPr/>
          <a:lstStyle/>
          <a:p>
            <a:pPr>
              <a:buFont typeface="Wingdings" pitchFamily="2" charset="2"/>
              <a:buChar char="§"/>
            </a:pPr>
            <a:r>
              <a:rPr lang="en-US" dirty="0" smtClean="0">
                <a:latin typeface="Times New Roman" pitchFamily="18" charset="0"/>
                <a:cs typeface="Times New Roman" pitchFamily="18" charset="0"/>
              </a:rPr>
              <a:t>If we know how to solve problem X , it is possible to reduce Y to X and solve it quickly.</a:t>
            </a:r>
          </a:p>
          <a:p>
            <a:pPr>
              <a:buFont typeface="Wingdings" pitchFamily="2" charset="2"/>
              <a:buChar char="§"/>
            </a:pPr>
            <a:r>
              <a:rPr lang="en-US" dirty="0" smtClean="0">
                <a:latin typeface="Times New Roman" pitchFamily="18" charset="0"/>
                <a:cs typeface="Times New Roman" pitchFamily="18" charset="0"/>
              </a:rPr>
              <a:t>It should be possible to reduce Y to X in polynomial time.</a:t>
            </a:r>
          </a:p>
          <a:p>
            <a:pPr>
              <a:buFont typeface="Wingdings" pitchFamily="2" charset="2"/>
              <a:buChar char="§"/>
            </a:pPr>
            <a:r>
              <a:rPr lang="en-US" dirty="0" smtClean="0">
                <a:latin typeface="Times New Roman" pitchFamily="18" charset="0"/>
                <a:cs typeface="Times New Roman" pitchFamily="18" charset="0"/>
              </a:rPr>
              <a:t>Similarly ,we are using the already implemented YouTube application to enhance its video recommendation system.</a:t>
            </a:r>
          </a:p>
          <a:p>
            <a:pPr>
              <a:buFont typeface="Wingdings" pitchFamily="2" charset="2"/>
              <a:buChar char="§"/>
            </a:pPr>
            <a:r>
              <a:rPr lang="en-US" dirty="0" smtClean="0">
                <a:latin typeface="Times New Roman" pitchFamily="18" charset="0"/>
                <a:cs typeface="Times New Roman" pitchFamily="18" charset="0"/>
              </a:rPr>
              <a:t>We can reduce our new approach of recommendation to already existing solution of the video recommendation problem. Hence, our problem lies in NP-complete space.</a:t>
            </a:r>
            <a:endParaRPr lang="en-US"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7" name="Slide Number Placeholder 6"/>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14</a:t>
            </a:fld>
            <a:endParaRPr lang="en-US"/>
          </a:p>
        </p:txBody>
      </p:sp>
    </p:spTree>
    <p:extLst>
      <p:ext uri="{BB962C8B-B14F-4D97-AF65-F5344CB8AC3E}">
        <p14:creationId xmlns:p14="http://schemas.microsoft.com/office/powerpoint/2010/main" val="2299540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MATHEMATICAL MODEL</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b="1" dirty="0">
                <a:solidFill>
                  <a:srgbClr val="FF0000"/>
                </a:solidFill>
                <a:latin typeface="Times New Roman" pitchFamily="18" charset="0"/>
                <a:cs typeface="Times New Roman" pitchFamily="18" charset="0"/>
              </a:rPr>
              <a:t>System Description</a:t>
            </a:r>
            <a:r>
              <a:rPr lang="en-US" dirty="0"/>
              <a:t>:</a:t>
            </a:r>
          </a:p>
          <a:p>
            <a:pPr>
              <a:buFont typeface="Wingdings" pitchFamily="2" charset="2"/>
              <a:buChar char="§"/>
            </a:pPr>
            <a:r>
              <a:rPr lang="en-US" dirty="0"/>
              <a:t> </a:t>
            </a:r>
            <a:r>
              <a:rPr lang="en-US" b="1" dirty="0">
                <a:latin typeface="Times New Roman" pitchFamily="18" charset="0"/>
                <a:cs typeface="Times New Roman" pitchFamily="18" charset="0"/>
              </a:rPr>
              <a:t>System</a:t>
            </a:r>
            <a:r>
              <a:rPr lang="en-US" dirty="0">
                <a:latin typeface="Times New Roman" pitchFamily="18" charset="0"/>
                <a:cs typeface="Times New Roman" pitchFamily="18" charset="0"/>
              </a:rPr>
              <a:t>:-</a:t>
            </a:r>
            <a:r>
              <a:rPr lang="en-US" dirty="0" err="1" smtClean="0">
                <a:latin typeface="Times New Roman" pitchFamily="18" charset="0"/>
                <a:cs typeface="Times New Roman" pitchFamily="18" charset="0"/>
              </a:rPr>
              <a:t>Input,Output,Function,Success,Failure</a:t>
            </a:r>
            <a:endParaRPr lang="en-US" dirty="0">
              <a:latin typeface="Times New Roman" pitchFamily="18" charset="0"/>
              <a:cs typeface="Times New Roman" pitchFamily="18" charset="0"/>
            </a:endParaRPr>
          </a:p>
          <a:p>
            <a:pPr>
              <a:buFont typeface="Wingdings" pitchFamily="2" charset="2"/>
              <a:buChar char="§"/>
            </a:pPr>
            <a:r>
              <a:rPr lang="en-US" b="1" dirty="0">
                <a:latin typeface="Times New Roman" pitchFamily="18" charset="0"/>
                <a:cs typeface="Times New Roman" pitchFamily="18" charset="0"/>
              </a:rPr>
              <a:t> Input</a:t>
            </a:r>
            <a:r>
              <a:rPr lang="en-US" dirty="0">
                <a:latin typeface="Times New Roman" pitchFamily="18" charset="0"/>
                <a:cs typeface="Times New Roman" pitchFamily="18" charset="0"/>
              </a:rPr>
              <a:t>:-Comments and replies to </a:t>
            </a:r>
            <a:r>
              <a:rPr lang="en-US" dirty="0" smtClean="0">
                <a:latin typeface="Times New Roman" pitchFamily="18" charset="0"/>
                <a:cs typeface="Times New Roman" pitchFamily="18" charset="0"/>
              </a:rPr>
              <a:t>videos, likes, dislikes and </a:t>
            </a:r>
            <a:r>
              <a:rPr lang="en-US" dirty="0">
                <a:latin typeface="Times New Roman" pitchFamily="18" charset="0"/>
                <a:cs typeface="Times New Roman" pitchFamily="18" charset="0"/>
              </a:rPr>
              <a:t>v</a:t>
            </a:r>
            <a:r>
              <a:rPr lang="en-US" dirty="0" smtClean="0">
                <a:latin typeface="Times New Roman" pitchFamily="18" charset="0"/>
                <a:cs typeface="Times New Roman" pitchFamily="18" charset="0"/>
              </a:rPr>
              <a:t>iews </a:t>
            </a:r>
            <a:r>
              <a:rPr lang="en-US" dirty="0">
                <a:latin typeface="Times New Roman" pitchFamily="18" charset="0"/>
                <a:cs typeface="Times New Roman" pitchFamily="18" charset="0"/>
              </a:rPr>
              <a:t>of videos.</a:t>
            </a:r>
          </a:p>
          <a:p>
            <a:pPr>
              <a:buFont typeface="Wingdings" pitchFamily="2" charset="2"/>
              <a:buChar char="§"/>
            </a:pPr>
            <a:r>
              <a:rPr lang="en-US" b="1" dirty="0">
                <a:latin typeface="Times New Roman" pitchFamily="18" charset="0"/>
                <a:cs typeface="Times New Roman" pitchFamily="18" charset="0"/>
              </a:rPr>
              <a:t> Output</a:t>
            </a:r>
            <a:r>
              <a:rPr lang="en-US" dirty="0">
                <a:latin typeface="Times New Roman" pitchFamily="18" charset="0"/>
                <a:cs typeface="Times New Roman" pitchFamily="18" charset="0"/>
              </a:rPr>
              <a:t>:-User gets appropriate video </a:t>
            </a:r>
            <a:r>
              <a:rPr lang="en-US" dirty="0" smtClean="0">
                <a:latin typeface="Times New Roman" pitchFamily="18" charset="0"/>
                <a:cs typeface="Times New Roman" pitchFamily="18" charset="0"/>
              </a:rPr>
              <a:t>recommendation for </a:t>
            </a:r>
            <a:r>
              <a:rPr lang="en-US" dirty="0">
                <a:latin typeface="Times New Roman" pitchFamily="18" charset="0"/>
                <a:cs typeface="Times New Roman" pitchFamily="18" charset="0"/>
              </a:rPr>
              <a:t>related topic</a:t>
            </a:r>
            <a:r>
              <a:rPr lang="en-US" dirty="0" smtClean="0">
                <a:latin typeface="Times New Roman" pitchFamily="18" charset="0"/>
                <a:cs typeface="Times New Roman" pitchFamily="18" charset="0"/>
              </a:rPr>
              <a:t>.</a:t>
            </a:r>
          </a:p>
          <a:p>
            <a:pPr>
              <a:buFont typeface="Wingdings" pitchFamily="2" charset="2"/>
              <a:buChar char="§"/>
            </a:pP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Functions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err="1" smtClean="0">
                <a:latin typeface="Times New Roman" pitchFamily="18" charset="0"/>
                <a:cs typeface="Times New Roman" pitchFamily="18" charset="0"/>
              </a:rPr>
              <a:t>YoutubeAPI</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For identifying YouTube user.</a:t>
            </a:r>
          </a:p>
          <a:p>
            <a:r>
              <a:rPr lang="en-US" dirty="0">
                <a:latin typeface="Times New Roman" pitchFamily="18" charset="0"/>
                <a:cs typeface="Times New Roman" pitchFamily="18" charset="0"/>
              </a:rPr>
              <a:t>Stanford </a:t>
            </a:r>
            <a:r>
              <a:rPr lang="en-US" dirty="0" err="1">
                <a:latin typeface="Times New Roman" pitchFamily="18" charset="0"/>
                <a:cs typeface="Times New Roman" pitchFamily="18" charset="0"/>
              </a:rPr>
              <a:t>CoreNLP</a:t>
            </a:r>
            <a:r>
              <a:rPr lang="en-US" dirty="0">
                <a:latin typeface="Times New Roman" pitchFamily="18" charset="0"/>
                <a:cs typeface="Times New Roman" pitchFamily="18" charset="0"/>
              </a:rPr>
              <a:t>: Obtain sentiment scores</a:t>
            </a:r>
          </a:p>
          <a:p>
            <a:r>
              <a:rPr lang="en-US" dirty="0">
                <a:latin typeface="Times New Roman" pitchFamily="18" charset="0"/>
                <a:cs typeface="Times New Roman" pitchFamily="18" charset="0"/>
              </a:rPr>
              <a:t>Cosine similarity : Mapping of video title</a:t>
            </a: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15</a:t>
            </a:fld>
            <a:endParaRPr lang="en-US"/>
          </a:p>
        </p:txBody>
      </p:sp>
    </p:spTree>
    <p:extLst>
      <p:ext uri="{BB962C8B-B14F-4D97-AF65-F5344CB8AC3E}">
        <p14:creationId xmlns:p14="http://schemas.microsoft.com/office/powerpoint/2010/main" val="2297111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MATHEMATICAL MODEL</a:t>
            </a:r>
          </a:p>
        </p:txBody>
      </p:sp>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Success Conditions</a:t>
            </a:r>
            <a:r>
              <a:rPr lang="en-US" dirty="0">
                <a:latin typeface="Times New Roman" pitchFamily="18" charset="0"/>
                <a:cs typeface="Times New Roman" pitchFamily="18" charset="0"/>
              </a:rPr>
              <a:t>:-</a:t>
            </a:r>
          </a:p>
          <a:p>
            <a:pPr>
              <a:buFont typeface="Wingdings" pitchFamily="2" charset="2"/>
              <a:buChar char="§"/>
            </a:pPr>
            <a:r>
              <a:rPr lang="en-US" dirty="0">
                <a:latin typeface="Times New Roman" pitchFamily="18" charset="0"/>
                <a:cs typeface="Times New Roman" pitchFamily="18" charset="0"/>
              </a:rPr>
              <a:t>If any user in the network is </a:t>
            </a:r>
            <a:r>
              <a:rPr lang="en-US" dirty="0" smtClean="0">
                <a:latin typeface="Times New Roman" pitchFamily="18" charset="0"/>
                <a:cs typeface="Times New Roman" pitchFamily="18" charset="0"/>
              </a:rPr>
              <a:t>commenting on similar topic video </a:t>
            </a:r>
            <a:r>
              <a:rPr lang="en-US" dirty="0">
                <a:latin typeface="Times New Roman" pitchFamily="18" charset="0"/>
                <a:cs typeface="Times New Roman" pitchFamily="18" charset="0"/>
              </a:rPr>
              <a:t>that video is recommended to all users in </a:t>
            </a:r>
            <a:r>
              <a:rPr lang="en-US" dirty="0" smtClean="0">
                <a:latin typeface="Times New Roman" pitchFamily="18" charset="0"/>
                <a:cs typeface="Times New Roman" pitchFamily="18" charset="0"/>
              </a:rPr>
              <a:t>same network</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Failure Conditions</a:t>
            </a:r>
            <a:r>
              <a:rPr lang="en-US" dirty="0">
                <a:latin typeface="Times New Roman" pitchFamily="18" charset="0"/>
                <a:cs typeface="Times New Roman" pitchFamily="18" charset="0"/>
              </a:rPr>
              <a:t>:-</a:t>
            </a:r>
          </a:p>
          <a:p>
            <a:pPr>
              <a:buFont typeface="Wingdings" pitchFamily="2" charset="2"/>
              <a:buChar char="§"/>
            </a:pPr>
            <a:r>
              <a:rPr lang="en-US" dirty="0" smtClean="0">
                <a:latin typeface="Times New Roman" pitchFamily="18" charset="0"/>
                <a:cs typeface="Times New Roman" pitchFamily="18" charset="0"/>
              </a:rPr>
              <a:t>If </a:t>
            </a:r>
            <a:r>
              <a:rPr lang="en-US" dirty="0">
                <a:latin typeface="Times New Roman" pitchFamily="18" charset="0"/>
                <a:cs typeface="Times New Roman" pitchFamily="18" charset="0"/>
              </a:rPr>
              <a:t>user doesn't comment on interested video so </a:t>
            </a:r>
            <a:r>
              <a:rPr lang="en-US" dirty="0" smtClean="0">
                <a:latin typeface="Times New Roman" pitchFamily="18" charset="0"/>
                <a:cs typeface="Times New Roman" pitchFamily="18" charset="0"/>
              </a:rPr>
              <a:t>related topic </a:t>
            </a:r>
            <a:r>
              <a:rPr lang="en-US" dirty="0">
                <a:latin typeface="Times New Roman" pitchFamily="18" charset="0"/>
                <a:cs typeface="Times New Roman" pitchFamily="18" charset="0"/>
              </a:rPr>
              <a:t>video is not recommended to that user.</a:t>
            </a:r>
          </a:p>
          <a:p>
            <a:pPr>
              <a:buFont typeface="Wingdings" pitchFamily="2" charset="2"/>
              <a:buChar char="§"/>
            </a:pPr>
            <a:r>
              <a:rPr lang="en-US" dirty="0">
                <a:latin typeface="Times New Roman" pitchFamily="18" charset="0"/>
                <a:cs typeface="Times New Roman" pitchFamily="18" charset="0"/>
              </a:rPr>
              <a:t> If there is no </a:t>
            </a:r>
            <a:r>
              <a:rPr lang="en-US" dirty="0" smtClean="0">
                <a:latin typeface="Times New Roman" pitchFamily="18" charset="0"/>
                <a:cs typeface="Times New Roman" pitchFamily="18" charset="0"/>
              </a:rPr>
              <a:t>comment or negative comment.</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16</a:t>
            </a:fld>
            <a:endParaRPr lang="en-US"/>
          </a:p>
        </p:txBody>
      </p:sp>
    </p:spTree>
    <p:extLst>
      <p:ext uri="{BB962C8B-B14F-4D97-AF65-F5344CB8AC3E}">
        <p14:creationId xmlns:p14="http://schemas.microsoft.com/office/powerpoint/2010/main" val="3856007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ACTIVITY DIAGRAM</a:t>
            </a:r>
            <a:endParaRPr lang="en-IN"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17</a:t>
            </a:fld>
            <a:endParaRPr lang="en-US"/>
          </a:p>
        </p:txBody>
      </p:sp>
      <p:sp>
        <p:nvSpPr>
          <p:cNvPr id="3" name="Content Placeholder 2"/>
          <p:cNvSpPr>
            <a:spLocks noGrp="1"/>
          </p:cNvSpPr>
          <p:nvPr>
            <p:ph idx="1"/>
          </p:nvPr>
        </p:nvSpPr>
        <p:spPr/>
        <p:txBody>
          <a:bodyPr/>
          <a:lstStyle/>
          <a:p>
            <a:endParaRPr lang="en-US" dirty="0"/>
          </a:p>
        </p:txBody>
      </p:sp>
      <p:pic>
        <p:nvPicPr>
          <p:cNvPr id="1027" name="Picture 3" descr="C:\Users\acer\Desktop\activ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703" y="1838776"/>
            <a:ext cx="6287015" cy="444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92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CLASS DIAGRAM</a:t>
            </a:r>
            <a:endParaRPr lang="en-IN" b="1" dirty="0">
              <a:latin typeface="Times New Roman" pitchFamily="18" charset="0"/>
              <a:cs typeface="Times New Roman"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1664" y="2124075"/>
            <a:ext cx="8711513" cy="4029590"/>
          </a:xfrm>
        </p:spPr>
      </p:pic>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18</a:t>
            </a:fld>
            <a:endParaRPr lang="en-US"/>
          </a:p>
        </p:txBody>
      </p:sp>
    </p:spTree>
    <p:extLst>
      <p:ext uri="{BB962C8B-B14F-4D97-AF65-F5344CB8AC3E}">
        <p14:creationId xmlns:p14="http://schemas.microsoft.com/office/powerpoint/2010/main" val="21082374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USE CASE DIAGRAM</a:t>
            </a:r>
            <a:endParaRPr lang="en-IN"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19</a:t>
            </a:fld>
            <a:endParaRPr lang="en-US"/>
          </a:p>
        </p:txBody>
      </p:sp>
      <p:sp>
        <p:nvSpPr>
          <p:cNvPr id="8" name="Content Placeholder 7"/>
          <p:cNvSpPr>
            <a:spLocks noGrp="1"/>
          </p:cNvSpPr>
          <p:nvPr>
            <p:ph idx="1"/>
          </p:nvPr>
        </p:nvSpPr>
        <p:spPr/>
        <p:txBody>
          <a:bodyPr/>
          <a:lstStyle/>
          <a:p>
            <a:endParaRPr lang="en-IN"/>
          </a:p>
        </p:txBody>
      </p:sp>
      <p:pic>
        <p:nvPicPr>
          <p:cNvPr id="9"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38" y="1786849"/>
            <a:ext cx="9774194" cy="4144394"/>
          </a:xfrm>
          <a:prstGeom prst="rect">
            <a:avLst/>
          </a:prstGeom>
        </p:spPr>
      </p:pic>
    </p:spTree>
    <p:extLst>
      <p:ext uri="{BB962C8B-B14F-4D97-AF65-F5344CB8AC3E}">
        <p14:creationId xmlns:p14="http://schemas.microsoft.com/office/powerpoint/2010/main" val="336665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CONTENTS</a:t>
            </a:r>
            <a:endParaRPr lang="en-US" b="1"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a:normAutofit/>
          </a:bodyPr>
          <a:lstStyle/>
          <a:p>
            <a:pPr>
              <a:buFont typeface="Wingdings" pitchFamily="2" charset="2"/>
              <a:buChar char="§"/>
            </a:pPr>
            <a:r>
              <a:rPr lang="en-US" b="1" dirty="0" smtClean="0">
                <a:latin typeface="Times New Roman" pitchFamily="18" charset="0"/>
                <a:cs typeface="Times New Roman" pitchFamily="18" charset="0"/>
              </a:rPr>
              <a:t>Introduction</a:t>
            </a:r>
          </a:p>
          <a:p>
            <a:pPr>
              <a:buFont typeface="Wingdings" pitchFamily="2" charset="2"/>
              <a:buChar char="§"/>
            </a:pPr>
            <a:r>
              <a:rPr lang="en-US" b="1" dirty="0" smtClean="0">
                <a:latin typeface="Times New Roman" pitchFamily="18" charset="0"/>
                <a:cs typeface="Times New Roman" pitchFamily="18" charset="0"/>
              </a:rPr>
              <a:t>Motivation &amp; Scope</a:t>
            </a:r>
          </a:p>
          <a:p>
            <a:pPr>
              <a:buFont typeface="Wingdings" pitchFamily="2" charset="2"/>
              <a:buChar char="§"/>
            </a:pPr>
            <a:r>
              <a:rPr lang="en-US" b="1" dirty="0" smtClean="0">
                <a:latin typeface="Times New Roman" pitchFamily="18" charset="0"/>
                <a:cs typeface="Times New Roman" pitchFamily="18" charset="0"/>
              </a:rPr>
              <a:t>Literature survey</a:t>
            </a:r>
          </a:p>
          <a:p>
            <a:pPr>
              <a:buFont typeface="Wingdings" pitchFamily="2" charset="2"/>
              <a:buChar char="§"/>
            </a:pPr>
            <a:r>
              <a:rPr lang="en-US" b="1" dirty="0" smtClean="0">
                <a:latin typeface="Times New Roman" pitchFamily="18" charset="0"/>
                <a:cs typeface="Times New Roman" pitchFamily="18" charset="0"/>
              </a:rPr>
              <a:t>Existing System</a:t>
            </a:r>
          </a:p>
          <a:p>
            <a:pPr>
              <a:buFont typeface="Wingdings" pitchFamily="2" charset="2"/>
              <a:buChar char="§"/>
            </a:pPr>
            <a:r>
              <a:rPr lang="en-US" b="1" dirty="0" smtClean="0">
                <a:latin typeface="Times New Roman" pitchFamily="18" charset="0"/>
                <a:cs typeface="Times New Roman" pitchFamily="18" charset="0"/>
              </a:rPr>
              <a:t>Proposed System</a:t>
            </a:r>
          </a:p>
          <a:p>
            <a:pPr>
              <a:buFont typeface="Wingdings" pitchFamily="2" charset="2"/>
              <a:buChar char="§"/>
            </a:pPr>
            <a:r>
              <a:rPr lang="en-US" b="1" dirty="0" smtClean="0">
                <a:latin typeface="Times New Roman" pitchFamily="18" charset="0"/>
                <a:cs typeface="Times New Roman" pitchFamily="18" charset="0"/>
              </a:rPr>
              <a:t>Idea Matrix</a:t>
            </a:r>
          </a:p>
          <a:p>
            <a:pPr>
              <a:buFont typeface="Wingdings" pitchFamily="2" charset="2"/>
              <a:buChar char="§"/>
            </a:pPr>
            <a:r>
              <a:rPr lang="en-US" b="1" dirty="0" smtClean="0">
                <a:latin typeface="Times New Roman" pitchFamily="18" charset="0"/>
                <a:cs typeface="Times New Roman" pitchFamily="18" charset="0"/>
              </a:rPr>
              <a:t>Requirements</a:t>
            </a:r>
          </a:p>
          <a:p>
            <a:pPr>
              <a:buFont typeface="Wingdings" pitchFamily="2" charset="2"/>
              <a:buChar char="§"/>
            </a:pPr>
            <a:r>
              <a:rPr lang="en-US" b="1" dirty="0" smtClean="0">
                <a:latin typeface="Times New Roman" pitchFamily="18" charset="0"/>
                <a:cs typeface="Times New Roman" pitchFamily="18" charset="0"/>
              </a:rPr>
              <a:t>Feasibility study</a:t>
            </a:r>
          </a:p>
          <a:p>
            <a:pPr>
              <a:buFont typeface="Wingdings" pitchFamily="2" charset="2"/>
              <a:buChar char="§"/>
            </a:pPr>
            <a:r>
              <a:rPr lang="en-US" b="1" dirty="0">
                <a:latin typeface="Times New Roman" pitchFamily="18" charset="0"/>
                <a:cs typeface="Times New Roman" pitchFamily="18" charset="0"/>
              </a:rPr>
              <a:t>NP-Complete</a:t>
            </a:r>
          </a:p>
          <a:p>
            <a:pPr>
              <a:buFont typeface="Wingdings" pitchFamily="2" charset="2"/>
              <a:buChar char="§"/>
            </a:pPr>
            <a:endParaRPr lang="en-US" b="1" dirty="0" smtClean="0">
              <a:latin typeface="Times New Roman" pitchFamily="18" charset="0"/>
              <a:cs typeface="Times New Roman" pitchFamily="18" charset="0"/>
            </a:endParaRPr>
          </a:p>
        </p:txBody>
      </p:sp>
      <p:sp>
        <p:nvSpPr>
          <p:cNvPr id="7" name="Content Placeholder 6"/>
          <p:cNvSpPr>
            <a:spLocks noGrp="1"/>
          </p:cNvSpPr>
          <p:nvPr>
            <p:ph sz="half" idx="2"/>
          </p:nvPr>
        </p:nvSpPr>
        <p:spPr/>
        <p:txBody>
          <a:bodyPr>
            <a:normAutofit/>
          </a:bodyPr>
          <a:lstStyle/>
          <a:p>
            <a:pPr>
              <a:buFont typeface="Wingdings" pitchFamily="2" charset="2"/>
              <a:buChar char="§"/>
            </a:pPr>
            <a:r>
              <a:rPr lang="en-US" b="1" dirty="0" smtClean="0">
                <a:latin typeface="Times New Roman" pitchFamily="18" charset="0"/>
                <a:cs typeface="Times New Roman" pitchFamily="18" charset="0"/>
              </a:rPr>
              <a:t>Mathematical </a:t>
            </a:r>
            <a:r>
              <a:rPr lang="en-US" b="1" dirty="0">
                <a:latin typeface="Times New Roman" pitchFamily="18" charset="0"/>
                <a:cs typeface="Times New Roman" pitchFamily="18" charset="0"/>
              </a:rPr>
              <a:t>model</a:t>
            </a:r>
          </a:p>
          <a:p>
            <a:pPr>
              <a:buFont typeface="Wingdings" pitchFamily="2" charset="2"/>
              <a:buChar char="§"/>
            </a:pPr>
            <a:r>
              <a:rPr lang="en-US" b="1" dirty="0" smtClean="0">
                <a:latin typeface="Times New Roman" pitchFamily="18" charset="0"/>
                <a:cs typeface="Times New Roman" pitchFamily="18" charset="0"/>
              </a:rPr>
              <a:t>UML diagrams</a:t>
            </a:r>
          </a:p>
          <a:p>
            <a:pPr>
              <a:buFont typeface="Wingdings" pitchFamily="2" charset="2"/>
              <a:buChar char="§"/>
            </a:pPr>
            <a:r>
              <a:rPr lang="en-US" b="1" dirty="0" smtClean="0">
                <a:latin typeface="Times New Roman" pitchFamily="18" charset="0"/>
                <a:cs typeface="Times New Roman" pitchFamily="18" charset="0"/>
              </a:rPr>
              <a:t>Cost estimation</a:t>
            </a:r>
          </a:p>
          <a:p>
            <a:pPr>
              <a:buFont typeface="Wingdings" pitchFamily="2" charset="2"/>
              <a:buChar char="§"/>
            </a:pPr>
            <a:r>
              <a:rPr lang="en-US" b="1" dirty="0" smtClean="0">
                <a:latin typeface="Times New Roman" pitchFamily="18" charset="0"/>
                <a:cs typeface="Times New Roman" pitchFamily="18" charset="0"/>
              </a:rPr>
              <a:t>Algorithms</a:t>
            </a:r>
          </a:p>
          <a:p>
            <a:pPr>
              <a:buFont typeface="Wingdings" pitchFamily="2" charset="2"/>
              <a:buChar char="§"/>
            </a:pPr>
            <a:r>
              <a:rPr lang="en-US" b="1" dirty="0">
                <a:latin typeface="Times New Roman" pitchFamily="18" charset="0"/>
                <a:cs typeface="Times New Roman" pitchFamily="18" charset="0"/>
              </a:rPr>
              <a:t>Merits &amp; </a:t>
            </a:r>
            <a:r>
              <a:rPr lang="en-US" b="1" dirty="0" smtClean="0">
                <a:latin typeface="Times New Roman" pitchFamily="18" charset="0"/>
                <a:cs typeface="Times New Roman" pitchFamily="18" charset="0"/>
              </a:rPr>
              <a:t>Demerits</a:t>
            </a:r>
          </a:p>
          <a:p>
            <a:pPr>
              <a:buFont typeface="Wingdings" pitchFamily="2" charset="2"/>
              <a:buChar char="§"/>
            </a:pPr>
            <a:r>
              <a:rPr lang="en-US" b="1" dirty="0" smtClean="0">
                <a:latin typeface="Times New Roman" pitchFamily="18" charset="0"/>
                <a:cs typeface="Times New Roman" pitchFamily="18" charset="0"/>
              </a:rPr>
              <a:t>Testing</a:t>
            </a:r>
          </a:p>
          <a:p>
            <a:pPr>
              <a:buFont typeface="Wingdings" pitchFamily="2" charset="2"/>
              <a:buChar char="§"/>
            </a:pPr>
            <a:r>
              <a:rPr lang="en-US" b="1" dirty="0">
                <a:latin typeface="Times New Roman" pitchFamily="18" charset="0"/>
                <a:cs typeface="Times New Roman" pitchFamily="18" charset="0"/>
              </a:rPr>
              <a:t>Expected flow of Project</a:t>
            </a:r>
          </a:p>
          <a:p>
            <a:pPr>
              <a:buFont typeface="Wingdings" pitchFamily="2" charset="2"/>
              <a:buChar char="§"/>
            </a:pPr>
            <a:r>
              <a:rPr lang="en-US" b="1" dirty="0" smtClean="0">
                <a:latin typeface="Times New Roman" pitchFamily="18" charset="0"/>
                <a:cs typeface="Times New Roman" pitchFamily="18" charset="0"/>
              </a:rPr>
              <a:t> References</a:t>
            </a:r>
          </a:p>
          <a:p>
            <a:pPr>
              <a:buFont typeface="Wingdings" pitchFamily="2" charset="2"/>
              <a:buChar char="§"/>
            </a:pPr>
            <a:r>
              <a:rPr lang="en-US" b="1" dirty="0" smtClean="0">
                <a:latin typeface="Times New Roman" pitchFamily="18" charset="0"/>
                <a:cs typeface="Times New Roman" pitchFamily="18" charset="0"/>
              </a:rPr>
              <a:t>Paper </a:t>
            </a:r>
            <a:r>
              <a:rPr lang="en-US" b="1" dirty="0">
                <a:latin typeface="Times New Roman" pitchFamily="18" charset="0"/>
                <a:cs typeface="Times New Roman" pitchFamily="18" charset="0"/>
              </a:rPr>
              <a:t>P</a:t>
            </a:r>
            <a:r>
              <a:rPr lang="en-US" b="1" dirty="0" smtClean="0">
                <a:latin typeface="Times New Roman" pitchFamily="18" charset="0"/>
                <a:cs typeface="Times New Roman" pitchFamily="18" charset="0"/>
              </a:rPr>
              <a:t>ublication Details</a:t>
            </a:r>
            <a:endParaRPr lang="en-US" b="1" dirty="0">
              <a:latin typeface="Times New Roman" pitchFamily="18" charset="0"/>
              <a:cs typeface="Times New Roman" pitchFamily="18" charset="0"/>
            </a:endParaRPr>
          </a:p>
          <a:p>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dirty="0"/>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a:t>
            </a:fld>
            <a:endParaRPr lang="en-US"/>
          </a:p>
        </p:txBody>
      </p:sp>
    </p:spTree>
    <p:extLst>
      <p:ext uri="{BB962C8B-B14F-4D97-AF65-F5344CB8AC3E}">
        <p14:creationId xmlns:p14="http://schemas.microsoft.com/office/powerpoint/2010/main" val="41998165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ALGORITHMS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q"/>
            </a:pPr>
            <a:endParaRPr lang="en-US" dirty="0" smtClean="0"/>
          </a:p>
          <a:p>
            <a:pPr>
              <a:buFont typeface="Wingdings" pitchFamily="2" charset="2"/>
              <a:buChar char="q"/>
            </a:pPr>
            <a:r>
              <a:rPr lang="en-US" b="1" dirty="0" smtClean="0">
                <a:solidFill>
                  <a:srgbClr val="FF0000"/>
                </a:solidFill>
                <a:latin typeface="Times New Roman" pitchFamily="18" charset="0"/>
                <a:cs typeface="Times New Roman" pitchFamily="18" charset="0"/>
              </a:rPr>
              <a:t>Cosine Similarity:</a:t>
            </a:r>
            <a:endParaRPr lang="en-US" b="1" dirty="0">
              <a:solidFill>
                <a:srgbClr val="FF0000"/>
              </a:solidFill>
              <a:latin typeface="Times New Roman" pitchFamily="18" charset="0"/>
              <a:cs typeface="Times New Roman" pitchFamily="18" charset="0"/>
            </a:endParaRPr>
          </a:p>
          <a:p>
            <a:pPr>
              <a:buFont typeface="Wingdings" pitchFamily="2" charset="2"/>
              <a:buChar char="§"/>
            </a:pPr>
            <a:r>
              <a:rPr lang="en-IN" dirty="0">
                <a:latin typeface="Times New Roman" pitchFamily="18" charset="0"/>
                <a:cs typeface="Times New Roman" pitchFamily="18" charset="0"/>
              </a:rPr>
              <a:t>Cosine similarity is the cosine of the angle between two n-dimensional vectors in an n-dimensional space. It is the dot product of the two vectors divided by the product of the two vectors’ lengths (or magnitudes). </a:t>
            </a:r>
            <a:endParaRPr lang="en-IN" dirty="0" smtClean="0">
              <a:latin typeface="Times New Roman" pitchFamily="18" charset="0"/>
              <a:cs typeface="Times New Roman" pitchFamily="18" charset="0"/>
            </a:endParaRPr>
          </a:p>
          <a:p>
            <a:pPr>
              <a:buFont typeface="Wingdings" pitchFamily="2" charset="2"/>
              <a:buChar char="§"/>
            </a:pPr>
            <a:r>
              <a:rPr lang="en-IN" dirty="0">
                <a:latin typeface="Times New Roman" pitchFamily="18" charset="0"/>
                <a:cs typeface="Times New Roman" pitchFamily="18" charset="0"/>
              </a:rPr>
              <a:t> We can use the Cosine Similarity algorithm to work out the similarity between two things. We might then use the computed similarity as part of a recommendation </a:t>
            </a:r>
            <a:r>
              <a:rPr lang="en-IN" dirty="0" smtClean="0">
                <a:latin typeface="Times New Roman" pitchFamily="18" charset="0"/>
                <a:cs typeface="Times New Roman" pitchFamily="18" charset="0"/>
              </a:rPr>
              <a:t>query</a:t>
            </a:r>
          </a:p>
          <a:p>
            <a:pPr>
              <a:buFont typeface="Wingdings" pitchFamily="2" charset="2"/>
              <a:buChar char="§"/>
            </a:pP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Cosine similarity is computed using the following formula: Values range between -1 and 1, where -1 is perfectly dissimilar and 1 is perfectly similar</a:t>
            </a:r>
            <a:r>
              <a:rPr lang="en-IN" dirty="0" smtClean="0">
                <a:latin typeface="Times New Roman" pitchFamily="18" charset="0"/>
                <a:cs typeface="Times New Roman" pitchFamily="18" charset="0"/>
              </a:rPr>
              <a:t>.</a:t>
            </a:r>
          </a:p>
          <a:p>
            <a:pPr>
              <a:buFont typeface="Wingdings" pitchFamily="2" charset="2"/>
              <a:buChar char="§"/>
            </a:pPr>
            <a:endParaRPr lang="en-IN" dirty="0">
              <a:latin typeface="Times New Roman" pitchFamily="18" charset="0"/>
              <a:cs typeface="Times New Roman" pitchFamily="18" charset="0"/>
            </a:endParaRPr>
          </a:p>
          <a:p>
            <a:pPr>
              <a:buFont typeface="Wingdings" pitchFamily="2" charset="2"/>
              <a:buChar char="§"/>
            </a:pPr>
            <a:endParaRPr lang="en-IN" dirty="0" smtClean="0">
              <a:latin typeface="Times New Roman" pitchFamily="18" charset="0"/>
              <a:cs typeface="Times New Roman" pitchFamily="18" charset="0"/>
            </a:endParaRPr>
          </a:p>
          <a:p>
            <a:pPr>
              <a:buFont typeface="Wingdings" pitchFamily="2" charset="2"/>
              <a:buChar char="q"/>
            </a:pPr>
            <a:endParaRPr lang="en-IN"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20</a:t>
            </a:fld>
            <a:endParaRPr lang="en-US"/>
          </a:p>
        </p:txBody>
      </p:sp>
      <p:pic>
        <p:nvPicPr>
          <p:cNvPr id="1027" name="Picture 3" descr="D:\BE PROJECT\formul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049" y="5167441"/>
            <a:ext cx="5314950"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576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ALGORITHMS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q"/>
            </a:pPr>
            <a:r>
              <a:rPr lang="en-US" b="1" dirty="0" smtClean="0">
                <a:solidFill>
                  <a:srgbClr val="FF0000"/>
                </a:solidFill>
                <a:latin typeface="Times New Roman" pitchFamily="18" charset="0"/>
                <a:cs typeface="Times New Roman" pitchFamily="18" charset="0"/>
              </a:rPr>
              <a:t>Calculation </a:t>
            </a:r>
            <a:r>
              <a:rPr lang="en-US" b="1" dirty="0">
                <a:solidFill>
                  <a:srgbClr val="FF0000"/>
                </a:solidFill>
                <a:latin typeface="Times New Roman" pitchFamily="18" charset="0"/>
                <a:cs typeface="Times New Roman" pitchFamily="18" charset="0"/>
              </a:rPr>
              <a:t>of sentiment  </a:t>
            </a:r>
            <a:r>
              <a:rPr lang="en-US" b="1" dirty="0" smtClean="0">
                <a:solidFill>
                  <a:srgbClr val="FF0000"/>
                </a:solidFill>
                <a:latin typeface="Times New Roman" pitchFamily="18" charset="0"/>
                <a:cs typeface="Times New Roman" pitchFamily="18" charset="0"/>
              </a:rPr>
              <a:t>score(Stanford </a:t>
            </a:r>
            <a:r>
              <a:rPr lang="en-US" b="1" dirty="0" err="1" smtClean="0">
                <a:solidFill>
                  <a:srgbClr val="FF0000"/>
                </a:solidFill>
                <a:latin typeface="Times New Roman" pitchFamily="18" charset="0"/>
                <a:cs typeface="Times New Roman" pitchFamily="18" charset="0"/>
              </a:rPr>
              <a:t>CoreNLP</a:t>
            </a:r>
            <a:r>
              <a:rPr lang="en-US" b="1" dirty="0" smtClean="0">
                <a:solidFill>
                  <a:srgbClr val="FF0000"/>
                </a:solidFill>
                <a:latin typeface="Times New Roman" pitchFamily="18" charset="0"/>
                <a:cs typeface="Times New Roman" pitchFamily="18" charset="0"/>
              </a:rPr>
              <a:t>):</a:t>
            </a:r>
          </a:p>
          <a:p>
            <a:pPr>
              <a:buFont typeface="Wingdings" pitchFamily="2" charset="2"/>
              <a:buChar char="§"/>
            </a:pPr>
            <a:r>
              <a:rPr lang="en-IN" dirty="0" smtClean="0">
                <a:latin typeface="Times New Roman" pitchFamily="18" charset="0"/>
                <a:cs typeface="Times New Roman" pitchFamily="18" charset="0"/>
              </a:rPr>
              <a:t>It </a:t>
            </a:r>
            <a:r>
              <a:rPr lang="en-IN" dirty="0">
                <a:latin typeface="Times New Roman" pitchFamily="18" charset="0"/>
                <a:cs typeface="Times New Roman" pitchFamily="18" charset="0"/>
              </a:rPr>
              <a:t>can give the base forms of words, their parts of speech, whether they are names of companies, people, etc</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normalize dates, times, and numeric quantities, mark up the structure of sentences in terms of phrases and syntactic dependencies, indicate which noun phrases refer to the same entities, indicate sentiment, extract particular or open-class relations between entity mentions, get the quotes people said, etc</a:t>
            </a:r>
            <a:r>
              <a:rPr lang="en-IN" dirty="0" smtClean="0">
                <a:latin typeface="Times New Roman" pitchFamily="18" charset="0"/>
                <a:cs typeface="Times New Roman" pitchFamily="18" charset="0"/>
              </a:rPr>
              <a:t>.</a:t>
            </a:r>
          </a:p>
          <a:p>
            <a:pPr>
              <a:buFont typeface="Wingdings" pitchFamily="2" charset="2"/>
              <a:buChar char="§"/>
            </a:pPr>
            <a:r>
              <a:rPr lang="en-IN" dirty="0">
                <a:latin typeface="Times New Roman" pitchFamily="18" charset="0"/>
                <a:cs typeface="Times New Roman" pitchFamily="18" charset="0"/>
              </a:rPr>
              <a:t>Following Annotator class names (methods) are use in above algorithm</a:t>
            </a:r>
            <a:r>
              <a:rPr lang="en-IN" dirty="0" smtClean="0">
                <a:latin typeface="Times New Roman" pitchFamily="18" charset="0"/>
                <a:cs typeface="Times New Roman" pitchFamily="18" charset="0"/>
              </a:rPr>
              <a:t>:</a:t>
            </a:r>
          </a:p>
          <a:p>
            <a:pPr>
              <a:buFont typeface="Wingdings" pitchFamily="2" charset="2"/>
              <a:buChar char="Ø"/>
            </a:pPr>
            <a:r>
              <a:rPr lang="en-IN" dirty="0" smtClean="0">
                <a:solidFill>
                  <a:srgbClr val="00B0F0"/>
                </a:solidFill>
                <a:latin typeface="Times New Roman" pitchFamily="18" charset="0"/>
                <a:cs typeface="Times New Roman" pitchFamily="18" charset="0"/>
              </a:rPr>
              <a:t> </a:t>
            </a:r>
            <a:r>
              <a:rPr lang="en-IN" b="1" dirty="0">
                <a:solidFill>
                  <a:srgbClr val="00B0F0"/>
                </a:solidFill>
                <a:latin typeface="Times New Roman" pitchFamily="18" charset="0"/>
                <a:cs typeface="Times New Roman" pitchFamily="18" charset="0"/>
              </a:rPr>
              <a:t>tokenize</a:t>
            </a:r>
            <a:r>
              <a:rPr lang="en-IN" dirty="0">
                <a:latin typeface="Times New Roman" pitchFamily="18" charset="0"/>
                <a:cs typeface="Times New Roman" pitchFamily="18" charset="0"/>
              </a:rPr>
              <a:t>: Tokenizes the text</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The </a:t>
            </a:r>
            <a:r>
              <a:rPr lang="en-IN" dirty="0" err="1">
                <a:latin typeface="Times New Roman" pitchFamily="18" charset="0"/>
                <a:cs typeface="Times New Roman" pitchFamily="18" charset="0"/>
              </a:rPr>
              <a:t>tokenizer</a:t>
            </a:r>
            <a:r>
              <a:rPr lang="en-IN" dirty="0">
                <a:latin typeface="Times New Roman" pitchFamily="18" charset="0"/>
                <a:cs typeface="Times New Roman" pitchFamily="18" charset="0"/>
              </a:rPr>
              <a:t> saves the character oﬀsets of each token in the input text, as </a:t>
            </a:r>
            <a:r>
              <a:rPr lang="en-IN" dirty="0" err="1">
                <a:latin typeface="Times New Roman" pitchFamily="18" charset="0"/>
                <a:cs typeface="Times New Roman" pitchFamily="18" charset="0"/>
              </a:rPr>
              <a:t>CharacterOﬀsetBeginAnnotation</a:t>
            </a:r>
            <a:r>
              <a:rPr lang="en-IN" dirty="0">
                <a:latin typeface="Times New Roman" pitchFamily="18" charset="0"/>
                <a:cs typeface="Times New Roman" pitchFamily="18" charset="0"/>
              </a:rPr>
              <a:t> and </a:t>
            </a:r>
            <a:r>
              <a:rPr lang="en-IN" dirty="0" err="1">
                <a:latin typeface="Times New Roman" pitchFamily="18" charset="0"/>
                <a:cs typeface="Times New Roman" pitchFamily="18" charset="0"/>
              </a:rPr>
              <a:t>CharacterOﬀsetEndAnnotation</a:t>
            </a:r>
            <a:r>
              <a:rPr lang="en-IN" dirty="0" smtClean="0">
                <a:latin typeface="Times New Roman" pitchFamily="18" charset="0"/>
                <a:cs typeface="Times New Roman" pitchFamily="18" charset="0"/>
              </a:rPr>
              <a:t>.</a:t>
            </a:r>
          </a:p>
          <a:p>
            <a:pPr marL="0" indent="0">
              <a:buNone/>
            </a:pPr>
            <a:r>
              <a:rPr lang="en-IN" dirty="0" smtClean="0">
                <a:latin typeface="Times New Roman" pitchFamily="18" charset="0"/>
                <a:cs typeface="Times New Roman" pitchFamily="18" charset="0"/>
              </a:rPr>
              <a:t> </a:t>
            </a:r>
            <a:r>
              <a:rPr lang="en-IN" b="1" dirty="0">
                <a:latin typeface="Times New Roman" pitchFamily="18" charset="0"/>
                <a:cs typeface="Times New Roman" pitchFamily="18" charset="0"/>
              </a:rPr>
              <a:t>Annotator class </a:t>
            </a:r>
            <a:r>
              <a:rPr lang="en-IN" b="1" dirty="0" err="1">
                <a:latin typeface="Times New Roman" pitchFamily="18" charset="0"/>
                <a:cs typeface="Times New Roman" pitchFamily="18" charset="0"/>
              </a:rPr>
              <a:t>name:TokenizerAnnotator</a:t>
            </a:r>
            <a:r>
              <a:rPr lang="en-IN" b="1" dirty="0">
                <a:latin typeface="Times New Roman" pitchFamily="18" charset="0"/>
                <a:cs typeface="Times New Roman" pitchFamily="18" charset="0"/>
              </a:rPr>
              <a:t>. </a:t>
            </a:r>
            <a:endParaRPr lang="en-IN" b="1" dirty="0" smtClean="0">
              <a:latin typeface="Times New Roman" pitchFamily="18" charset="0"/>
              <a:cs typeface="Times New Roman" pitchFamily="18" charset="0"/>
            </a:endParaRPr>
          </a:p>
          <a:p>
            <a:pPr marL="0" indent="0">
              <a:buNone/>
            </a:pPr>
            <a:endParaRPr lang="en-IN" b="1"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21</a:t>
            </a:fld>
            <a:endParaRPr lang="en-US"/>
          </a:p>
        </p:txBody>
      </p:sp>
    </p:spTree>
    <p:extLst>
      <p:ext uri="{BB962C8B-B14F-4D97-AF65-F5344CB8AC3E}">
        <p14:creationId xmlns:p14="http://schemas.microsoft.com/office/powerpoint/2010/main" val="691932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ALGORITHMS</a:t>
            </a:r>
            <a:endParaRPr lang="en-IN" dirty="0"/>
          </a:p>
        </p:txBody>
      </p:sp>
      <p:sp>
        <p:nvSpPr>
          <p:cNvPr id="3" name="Content Placeholder 2"/>
          <p:cNvSpPr>
            <a:spLocks noGrp="1"/>
          </p:cNvSpPr>
          <p:nvPr>
            <p:ph idx="1"/>
          </p:nvPr>
        </p:nvSpPr>
        <p:spPr/>
        <p:txBody>
          <a:bodyPr/>
          <a:lstStyle/>
          <a:p>
            <a:pPr>
              <a:buFont typeface="Wingdings" pitchFamily="2" charset="2"/>
              <a:buChar char="Ø"/>
            </a:pPr>
            <a:r>
              <a:rPr lang="en-IN" b="1" dirty="0">
                <a:solidFill>
                  <a:srgbClr val="00B0F0"/>
                </a:solidFill>
                <a:latin typeface="Times New Roman" pitchFamily="18" charset="0"/>
                <a:cs typeface="Times New Roman" pitchFamily="18" charset="0"/>
              </a:rPr>
              <a:t> </a:t>
            </a:r>
            <a:r>
              <a:rPr lang="en-IN" b="1" dirty="0" err="1">
                <a:solidFill>
                  <a:srgbClr val="00B0F0"/>
                </a:solidFill>
                <a:latin typeface="Times New Roman" pitchFamily="18" charset="0"/>
                <a:cs typeface="Times New Roman" pitchFamily="18" charset="0"/>
              </a:rPr>
              <a:t>ssplit</a:t>
            </a:r>
            <a:r>
              <a:rPr lang="en-IN" dirty="0">
                <a:latin typeface="Times New Roman" pitchFamily="18" charset="0"/>
                <a:cs typeface="Times New Roman" pitchFamily="18" charset="0"/>
              </a:rPr>
              <a:t>: Splits a sequence of tokens into sentences. (In current </a:t>
            </a:r>
            <a:r>
              <a:rPr lang="en-IN" dirty="0" err="1">
                <a:latin typeface="Times New Roman" pitchFamily="18" charset="0"/>
                <a:cs typeface="Times New Roman" pitchFamily="18" charset="0"/>
              </a:rPr>
              <a:t>CoreNLP</a:t>
            </a:r>
            <a:r>
              <a:rPr lang="en-IN" dirty="0">
                <a:latin typeface="Times New Roman" pitchFamily="18" charset="0"/>
                <a:cs typeface="Times New Roman" pitchFamily="18" charset="0"/>
              </a:rPr>
              <a:t>, sentence splitting comes after tokenization, and exploits the decisions of the </a:t>
            </a:r>
            <a:r>
              <a:rPr lang="en-IN" dirty="0" err="1">
                <a:latin typeface="Times New Roman" pitchFamily="18" charset="0"/>
                <a:cs typeface="Times New Roman" pitchFamily="18" charset="0"/>
              </a:rPr>
              <a:t>tokenizer</a:t>
            </a:r>
            <a:r>
              <a:rPr lang="en-IN" dirty="0" smtClean="0">
                <a:latin typeface="Times New Roman" pitchFamily="18" charset="0"/>
                <a:cs typeface="Times New Roman" pitchFamily="18" charset="0"/>
              </a:rPr>
              <a:t>.)</a:t>
            </a:r>
          </a:p>
          <a:p>
            <a:pPr marL="0" indent="0">
              <a:buNone/>
            </a:pPr>
            <a:r>
              <a:rPr lang="en-IN" dirty="0" smtClean="0">
                <a:latin typeface="Times New Roman" pitchFamily="18" charset="0"/>
                <a:cs typeface="Times New Roman" pitchFamily="18" charset="0"/>
              </a:rPr>
              <a:t> </a:t>
            </a:r>
            <a:r>
              <a:rPr lang="en-IN" b="1" dirty="0">
                <a:latin typeface="Times New Roman" pitchFamily="18" charset="0"/>
                <a:cs typeface="Times New Roman" pitchFamily="18" charset="0"/>
              </a:rPr>
              <a:t>Annotator class name: </a:t>
            </a:r>
            <a:r>
              <a:rPr lang="en-IN" b="1" dirty="0" err="1">
                <a:latin typeface="Times New Roman" pitchFamily="18" charset="0"/>
                <a:cs typeface="Times New Roman" pitchFamily="18" charset="0"/>
              </a:rPr>
              <a:t>WordsToSentenceAnnotator</a:t>
            </a:r>
            <a:r>
              <a:rPr lang="en-IN" b="1" dirty="0" smtClean="0">
                <a:latin typeface="Times New Roman" pitchFamily="18" charset="0"/>
                <a:cs typeface="Times New Roman" pitchFamily="18" charset="0"/>
              </a:rPr>
              <a:t>.</a:t>
            </a:r>
          </a:p>
          <a:p>
            <a:pPr>
              <a:buFont typeface="Wingdings" pitchFamily="2" charset="2"/>
              <a:buChar char="Ø"/>
            </a:pPr>
            <a:r>
              <a:rPr lang="en-IN" b="1" dirty="0">
                <a:latin typeface="Times New Roman" pitchFamily="18" charset="0"/>
                <a:cs typeface="Times New Roman" pitchFamily="18" charset="0"/>
              </a:rPr>
              <a:t> </a:t>
            </a:r>
            <a:r>
              <a:rPr lang="en-IN" b="1" dirty="0">
                <a:solidFill>
                  <a:srgbClr val="00B0F0"/>
                </a:solidFill>
                <a:latin typeface="Times New Roman" pitchFamily="18" charset="0"/>
                <a:cs typeface="Times New Roman" pitchFamily="18" charset="0"/>
              </a:rPr>
              <a:t>Sentiment</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StanfordCoreNLP</a:t>
            </a:r>
            <a:r>
              <a:rPr lang="en-IN" dirty="0">
                <a:latin typeface="Times New Roman" pitchFamily="18" charset="0"/>
                <a:cs typeface="Times New Roman" pitchFamily="18" charset="0"/>
              </a:rPr>
              <a:t> includes the sentiment tool and various programs which support it. The model can be used to </a:t>
            </a:r>
            <a:r>
              <a:rPr lang="en-IN" dirty="0" err="1">
                <a:latin typeface="Times New Roman" pitchFamily="18" charset="0"/>
                <a:cs typeface="Times New Roman" pitchFamily="18" charset="0"/>
              </a:rPr>
              <a:t>analyze</a:t>
            </a:r>
            <a:r>
              <a:rPr lang="en-IN" dirty="0">
                <a:latin typeface="Times New Roman" pitchFamily="18" charset="0"/>
                <a:cs typeface="Times New Roman" pitchFamily="18" charset="0"/>
              </a:rPr>
              <a:t> text as part of </a:t>
            </a:r>
            <a:r>
              <a:rPr lang="en-IN" dirty="0" err="1">
                <a:latin typeface="Times New Roman" pitchFamily="18" charset="0"/>
                <a:cs typeface="Times New Roman" pitchFamily="18" charset="0"/>
              </a:rPr>
              <a:t>StanfordCoreNLP</a:t>
            </a:r>
            <a:r>
              <a:rPr lang="en-IN" dirty="0">
                <a:latin typeface="Times New Roman" pitchFamily="18" charset="0"/>
                <a:cs typeface="Times New Roman" pitchFamily="18" charset="0"/>
              </a:rPr>
              <a:t> by adding sentiment to the list of </a:t>
            </a:r>
            <a:r>
              <a:rPr lang="en-IN" dirty="0" smtClean="0">
                <a:latin typeface="Times New Roman" pitchFamily="18" charset="0"/>
                <a:cs typeface="Times New Roman" pitchFamily="18" charset="0"/>
              </a:rPr>
              <a:t>an-</a:t>
            </a:r>
            <a:r>
              <a:rPr lang="en-IN" dirty="0" err="1" smtClean="0">
                <a:latin typeface="Times New Roman" pitchFamily="18" charset="0"/>
                <a:cs typeface="Times New Roman" pitchFamily="18" charset="0"/>
              </a:rPr>
              <a:t>notators</a:t>
            </a:r>
            <a:r>
              <a:rPr lang="en-IN" dirty="0" smtClean="0">
                <a:latin typeface="Times New Roman" pitchFamily="18" charset="0"/>
                <a:cs typeface="Times New Roman" pitchFamily="18" charset="0"/>
              </a:rPr>
              <a:t>. </a:t>
            </a:r>
          </a:p>
          <a:p>
            <a:pPr marL="0" indent="0">
              <a:buNone/>
            </a:pPr>
            <a:r>
              <a:rPr lang="en-IN" b="1" dirty="0" smtClean="0">
                <a:latin typeface="Times New Roman" pitchFamily="18" charset="0"/>
                <a:cs typeface="Times New Roman" pitchFamily="18" charset="0"/>
              </a:rPr>
              <a:t>Annotator </a:t>
            </a:r>
            <a:r>
              <a:rPr lang="en-IN" b="1" dirty="0">
                <a:latin typeface="Times New Roman" pitchFamily="18" charset="0"/>
                <a:cs typeface="Times New Roman" pitchFamily="18" charset="0"/>
              </a:rPr>
              <a:t>class name: </a:t>
            </a:r>
            <a:r>
              <a:rPr lang="en-IN" b="1" dirty="0" err="1">
                <a:latin typeface="Times New Roman" pitchFamily="18" charset="0"/>
                <a:cs typeface="Times New Roman" pitchFamily="18" charset="0"/>
              </a:rPr>
              <a:t>SentimentAnnotator</a:t>
            </a:r>
            <a:endParaRPr lang="en-IN" b="1" dirty="0">
              <a:latin typeface="Times New Roman" pitchFamily="18" charset="0"/>
              <a:cs typeface="Times New Roman" pitchFamily="18" charset="0"/>
            </a:endParaRPr>
          </a:p>
          <a:p>
            <a:pPr>
              <a:buFont typeface="Wingdings" pitchFamily="2" charset="2"/>
              <a:buChar char="Ø"/>
            </a:pPr>
            <a:endParaRPr lang="en-IN" dirty="0">
              <a:latin typeface="Times New Roman" pitchFamily="18" charset="0"/>
              <a:cs typeface="Times New Roman" pitchFamily="18" charset="0"/>
            </a:endParaRPr>
          </a:p>
          <a:p>
            <a:pPr>
              <a:buFont typeface="Wingdings" pitchFamily="2" charset="2"/>
              <a:buChar char="q"/>
            </a:pPr>
            <a:endParaRPr lang="en-IN"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22</a:t>
            </a:fld>
            <a:endParaRPr lang="en-US"/>
          </a:p>
        </p:txBody>
      </p:sp>
    </p:spTree>
    <p:extLst>
      <p:ext uri="{BB962C8B-B14F-4D97-AF65-F5344CB8AC3E}">
        <p14:creationId xmlns:p14="http://schemas.microsoft.com/office/powerpoint/2010/main" val="2697715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IMPLEMENTATION WORK</a:t>
            </a:r>
            <a:endParaRPr lang="en-US" b="1" dirty="0">
              <a:latin typeface="Times New Roman" pitchFamily="18" charset="0"/>
              <a:cs typeface="Times New Roman" pitchFamily="18" charset="0"/>
            </a:endParaRPr>
          </a:p>
        </p:txBody>
      </p:sp>
      <p:pic>
        <p:nvPicPr>
          <p:cNvPr id="12" name="Content Placeholder 11"/>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7320" y="2469333"/>
            <a:ext cx="4937998" cy="2776585"/>
          </a:xfrm>
        </p:spPr>
      </p:pic>
      <p:pic>
        <p:nvPicPr>
          <p:cNvPr id="16" name="Content Placeholder 1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469737"/>
            <a:ext cx="4937125" cy="2775777"/>
          </a:xfrm>
        </p:spPr>
      </p:pic>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23</a:t>
            </a:fld>
            <a:endParaRPr lang="en-US"/>
          </a:p>
        </p:txBody>
      </p:sp>
      <p:sp>
        <p:nvSpPr>
          <p:cNvPr id="17" name="TextBox 16"/>
          <p:cNvSpPr txBox="1"/>
          <p:nvPr/>
        </p:nvSpPr>
        <p:spPr>
          <a:xfrm>
            <a:off x="2953264" y="5436973"/>
            <a:ext cx="1205458" cy="369332"/>
          </a:xfrm>
          <a:prstGeom prst="rect">
            <a:avLst/>
          </a:prstGeom>
          <a:noFill/>
        </p:spPr>
        <p:txBody>
          <a:bodyPr wrap="none" rtlCol="0">
            <a:spAutoFit/>
          </a:bodyPr>
          <a:lstStyle/>
          <a:p>
            <a:r>
              <a:rPr lang="en-IN" dirty="0" smtClean="0">
                <a:latin typeface="Times New Roman" pitchFamily="18" charset="0"/>
                <a:cs typeface="Times New Roman" pitchFamily="18" charset="0"/>
              </a:rPr>
              <a:t>Homepage</a:t>
            </a:r>
            <a:endParaRPr lang="en-IN" dirty="0">
              <a:latin typeface="Times New Roman" pitchFamily="18" charset="0"/>
              <a:cs typeface="Times New Roman" pitchFamily="18" charset="0"/>
            </a:endParaRPr>
          </a:p>
        </p:txBody>
      </p:sp>
      <p:sp>
        <p:nvSpPr>
          <p:cNvPr id="18" name="TextBox 17"/>
          <p:cNvSpPr txBox="1"/>
          <p:nvPr/>
        </p:nvSpPr>
        <p:spPr>
          <a:xfrm>
            <a:off x="7698258" y="5449330"/>
            <a:ext cx="1779374" cy="369332"/>
          </a:xfrm>
          <a:prstGeom prst="rect">
            <a:avLst/>
          </a:prstGeom>
          <a:noFill/>
        </p:spPr>
        <p:txBody>
          <a:bodyPr wrap="square" rtlCol="0">
            <a:spAutoFit/>
          </a:bodyPr>
          <a:lstStyle/>
          <a:p>
            <a:r>
              <a:rPr lang="en-IN" dirty="0" err="1" smtClean="0">
                <a:latin typeface="Times New Roman" pitchFamily="18" charset="0"/>
                <a:cs typeface="Times New Roman" pitchFamily="18" charset="0"/>
              </a:rPr>
              <a:t>Google_sign_in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990352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IMPLEMENTATION WORK</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9" name="Slide Number Placeholder 8"/>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24</a:t>
            </a:fld>
            <a:endParaRPr lang="en-US"/>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18238" y="2660858"/>
            <a:ext cx="4937125" cy="2393535"/>
          </a:xfrm>
        </p:spPr>
      </p:pic>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096963" y="2469291"/>
            <a:ext cx="4938712" cy="2776669"/>
          </a:xfrm>
        </p:spPr>
      </p:pic>
      <p:sp>
        <p:nvSpPr>
          <p:cNvPr id="12" name="TextBox 11"/>
          <p:cNvSpPr txBox="1"/>
          <p:nvPr/>
        </p:nvSpPr>
        <p:spPr>
          <a:xfrm>
            <a:off x="2990335" y="5487771"/>
            <a:ext cx="1236236" cy="369332"/>
          </a:xfrm>
          <a:prstGeom prst="rect">
            <a:avLst/>
          </a:prstGeom>
          <a:noFill/>
        </p:spPr>
        <p:txBody>
          <a:bodyPr wrap="none" rtlCol="0">
            <a:spAutoFit/>
          </a:bodyPr>
          <a:lstStyle/>
          <a:p>
            <a:r>
              <a:rPr lang="en-IN" dirty="0" smtClean="0">
                <a:latin typeface="Times New Roman" pitchFamily="18" charset="0"/>
                <a:cs typeface="Times New Roman" pitchFamily="18" charset="0"/>
              </a:rPr>
              <a:t>Credentials</a:t>
            </a:r>
            <a:endParaRPr lang="en-IN" dirty="0">
              <a:latin typeface="Times New Roman" pitchFamily="18" charset="0"/>
              <a:cs typeface="Times New Roman" pitchFamily="18" charset="0"/>
            </a:endParaRPr>
          </a:p>
        </p:txBody>
      </p:sp>
      <p:sp>
        <p:nvSpPr>
          <p:cNvPr id="13" name="TextBox 12"/>
          <p:cNvSpPr txBox="1"/>
          <p:nvPr/>
        </p:nvSpPr>
        <p:spPr>
          <a:xfrm>
            <a:off x="7944883" y="5500813"/>
            <a:ext cx="1506503" cy="369332"/>
          </a:xfrm>
          <a:prstGeom prst="rect">
            <a:avLst/>
          </a:prstGeom>
          <a:noFill/>
        </p:spPr>
        <p:txBody>
          <a:bodyPr wrap="none" rtlCol="0">
            <a:spAutoFit/>
          </a:bodyPr>
          <a:lstStyle/>
          <a:p>
            <a:r>
              <a:rPr lang="en-IN" dirty="0" err="1" smtClean="0">
                <a:latin typeface="Times New Roman" pitchFamily="18" charset="0"/>
                <a:cs typeface="Times New Roman" pitchFamily="18" charset="0"/>
              </a:rPr>
              <a:t>Search_Query</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960016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IMPLEMENTATION WORK</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9" name="Slide Number Placeholder 8"/>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25</a:t>
            </a:fld>
            <a:endParaRPr lang="en-US"/>
          </a:p>
        </p:txBody>
      </p:sp>
      <p:sp>
        <p:nvSpPr>
          <p:cNvPr id="12" name="TextBox 11"/>
          <p:cNvSpPr txBox="1"/>
          <p:nvPr/>
        </p:nvSpPr>
        <p:spPr>
          <a:xfrm>
            <a:off x="7908325" y="5339490"/>
            <a:ext cx="1816443" cy="369332"/>
          </a:xfrm>
          <a:prstGeom prst="rect">
            <a:avLst/>
          </a:prstGeom>
          <a:noFill/>
        </p:spPr>
        <p:txBody>
          <a:bodyPr wrap="square" rtlCol="0">
            <a:spAutoFit/>
          </a:bodyPr>
          <a:lstStyle/>
          <a:p>
            <a:r>
              <a:rPr lang="en-IN" dirty="0" smtClean="0">
                <a:latin typeface="Times New Roman" pitchFamily="18" charset="0"/>
                <a:cs typeface="Times New Roman" pitchFamily="18" charset="0"/>
              </a:rPr>
              <a:t>Comments</a:t>
            </a:r>
            <a:endParaRPr lang="en-IN" dirty="0">
              <a:latin typeface="Times New Roman" pitchFamily="18" charset="0"/>
              <a:cs typeface="Times New Roman" pitchFamily="18" charset="0"/>
            </a:endParaRP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6963" y="2660473"/>
            <a:ext cx="4938712" cy="2394305"/>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660858"/>
            <a:ext cx="4937125" cy="2393535"/>
          </a:xfrm>
        </p:spPr>
      </p:pic>
      <p:sp>
        <p:nvSpPr>
          <p:cNvPr id="10" name="TextBox 9"/>
          <p:cNvSpPr txBox="1"/>
          <p:nvPr/>
        </p:nvSpPr>
        <p:spPr>
          <a:xfrm>
            <a:off x="2891480" y="5338805"/>
            <a:ext cx="1778885" cy="369332"/>
          </a:xfrm>
          <a:prstGeom prst="rect">
            <a:avLst/>
          </a:prstGeom>
          <a:noFill/>
        </p:spPr>
        <p:txBody>
          <a:bodyPr wrap="none" rtlCol="0">
            <a:spAutoFit/>
          </a:bodyPr>
          <a:lstStyle/>
          <a:p>
            <a:r>
              <a:rPr lang="en-IN" dirty="0" err="1" smtClean="0">
                <a:latin typeface="Times New Roman" pitchFamily="18" charset="0"/>
                <a:cs typeface="Times New Roman" pitchFamily="18" charset="0"/>
              </a:rPr>
              <a:t>Video_streaming</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2792704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IMPLEMENTATION WORK</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9" name="Slide Number Placeholder 8"/>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26</a:t>
            </a:fld>
            <a:endParaRPr lang="en-US"/>
          </a:p>
        </p:txBody>
      </p:sp>
      <p:sp>
        <p:nvSpPr>
          <p:cNvPr id="12" name="TextBox 11"/>
          <p:cNvSpPr txBox="1"/>
          <p:nvPr/>
        </p:nvSpPr>
        <p:spPr>
          <a:xfrm>
            <a:off x="2817340" y="5363518"/>
            <a:ext cx="2088292" cy="369332"/>
          </a:xfrm>
          <a:prstGeom prst="rect">
            <a:avLst/>
          </a:prstGeom>
          <a:noFill/>
        </p:spPr>
        <p:txBody>
          <a:bodyPr wrap="square" rtlCol="0">
            <a:spAutoFit/>
          </a:bodyPr>
          <a:lstStyle/>
          <a:p>
            <a:r>
              <a:rPr lang="en-IN" dirty="0" err="1" smtClean="0">
                <a:latin typeface="Times New Roman" pitchFamily="18" charset="0"/>
                <a:cs typeface="Times New Roman" pitchFamily="18" charset="0"/>
              </a:rPr>
              <a:t>Sentiment_analysis</a:t>
            </a:r>
            <a:endParaRPr lang="en-IN" dirty="0">
              <a:latin typeface="Times New Roman" pitchFamily="18" charset="0"/>
              <a:cs typeface="Times New Roman" pitchFamily="18" charset="0"/>
            </a:endParaRPr>
          </a:p>
        </p:txBody>
      </p:sp>
      <p:sp>
        <p:nvSpPr>
          <p:cNvPr id="13" name="TextBox 12"/>
          <p:cNvSpPr txBox="1"/>
          <p:nvPr/>
        </p:nvSpPr>
        <p:spPr>
          <a:xfrm>
            <a:off x="7933037" y="5363518"/>
            <a:ext cx="1828801" cy="369332"/>
          </a:xfrm>
          <a:prstGeom prst="rect">
            <a:avLst/>
          </a:prstGeom>
          <a:noFill/>
        </p:spPr>
        <p:txBody>
          <a:bodyPr wrap="square" rtlCol="0">
            <a:spAutoFit/>
          </a:bodyPr>
          <a:lstStyle/>
          <a:p>
            <a:r>
              <a:rPr lang="en-IN" dirty="0" smtClean="0">
                <a:latin typeface="Times New Roman" pitchFamily="18" charset="0"/>
                <a:cs typeface="Times New Roman" pitchFamily="18" charset="0"/>
              </a:rPr>
              <a:t>Recommendation</a:t>
            </a:r>
            <a:endParaRPr lang="en-IN" dirty="0">
              <a:latin typeface="Times New Roman" pitchFamily="18" charset="0"/>
              <a:cs typeface="Times New Roman" pitchFamily="18" charset="0"/>
            </a:endParaRPr>
          </a:p>
        </p:txBody>
      </p:sp>
      <p:pic>
        <p:nvPicPr>
          <p:cNvPr id="11" name="Content Placeholder 10"/>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6963" y="2656703"/>
            <a:ext cx="4938712" cy="2372498"/>
          </a:xfrm>
        </p:spPr>
      </p:pic>
      <p:pic>
        <p:nvPicPr>
          <p:cNvPr id="15" name="Content Placeholder 1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669059"/>
            <a:ext cx="4937125" cy="2409568"/>
          </a:xfrm>
        </p:spPr>
      </p:pic>
    </p:spTree>
    <p:extLst>
      <p:ext uri="{BB962C8B-B14F-4D97-AF65-F5344CB8AC3E}">
        <p14:creationId xmlns:p14="http://schemas.microsoft.com/office/powerpoint/2010/main" val="1308609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COST ESTIMATION</a:t>
            </a:r>
            <a:endParaRPr lang="en-US"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27</a:t>
            </a:fld>
            <a:endParaRPr lang="en-US"/>
          </a:p>
        </p:txBody>
      </p:sp>
      <p:sp>
        <p:nvSpPr>
          <p:cNvPr id="7" name="Content Placeholder 6"/>
          <p:cNvSpPr>
            <a:spLocks noGrp="1"/>
          </p:cNvSpPr>
          <p:nvPr>
            <p:ph idx="1"/>
          </p:nvPr>
        </p:nvSpPr>
        <p:spPr/>
        <p:txBody>
          <a:bodyPr/>
          <a:lstStyle/>
          <a:p>
            <a:pPr>
              <a:buFont typeface="Wingdings" pitchFamily="2" charset="2"/>
              <a:buChar char="§"/>
            </a:pPr>
            <a:r>
              <a:rPr lang="en-US" dirty="0" smtClean="0">
                <a:latin typeface="Times New Roman" pitchFamily="18" charset="0"/>
                <a:cs typeface="Times New Roman" pitchFamily="18" charset="0"/>
              </a:rPr>
              <a:t>As we are using all the open source platform project cost is negligible</a:t>
            </a:r>
            <a:r>
              <a:rPr lang="en-US" dirty="0">
                <a:latin typeface="Times New Roman" pitchFamily="18" charset="0"/>
                <a:cs typeface="Times New Roman" pitchFamily="18" charset="0"/>
              </a:rPr>
              <a:t>.</a:t>
            </a:r>
            <a:endParaRPr lang="en-US" dirty="0" smtClean="0">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565692479"/>
              </p:ext>
            </p:extLst>
          </p:nvPr>
        </p:nvGraphicFramePr>
        <p:xfrm>
          <a:off x="1091821" y="2390511"/>
          <a:ext cx="10058400" cy="3456246"/>
        </p:xfrm>
        <a:graphic>
          <a:graphicData uri="http://schemas.openxmlformats.org/drawingml/2006/table">
            <a:tbl>
              <a:tblPr>
                <a:tableStyleId>{9D7B26C5-4107-4FEC-AEDC-1716B250A1EF}</a:tableStyleId>
              </a:tblPr>
              <a:tblGrid>
                <a:gridCol w="580392"/>
                <a:gridCol w="1036414"/>
                <a:gridCol w="922409"/>
                <a:gridCol w="704762"/>
                <a:gridCol w="549299"/>
                <a:gridCol w="1616806"/>
                <a:gridCol w="684033"/>
                <a:gridCol w="1049370"/>
                <a:gridCol w="2914915"/>
              </a:tblGrid>
              <a:tr h="242745">
                <a:tc>
                  <a:txBody>
                    <a:bodyPr/>
                    <a:lstStyle/>
                    <a:p>
                      <a:pPr algn="l" fontAlgn="b"/>
                      <a:endParaRPr lang="en-US" sz="900" b="0" i="0" u="none" strike="noStrike" dirty="0">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ctr" fontAlgn="ctr"/>
                      <a:endParaRPr lang="en-US" sz="900" b="0" i="0" u="none" strike="noStrike">
                        <a:solidFill>
                          <a:srgbClr val="000000"/>
                        </a:solidFill>
                        <a:effectLst/>
                        <a:latin typeface="Calibri"/>
                      </a:endParaRPr>
                    </a:p>
                  </a:txBody>
                  <a:tcPr marL="7777" marR="7777" marT="7777" marB="0" anchor="ctr"/>
                </a:tc>
                <a:tc>
                  <a:txBody>
                    <a:bodyPr/>
                    <a:lstStyle/>
                    <a:p>
                      <a:pPr algn="ctr" fontAlgn="ctr"/>
                      <a:endParaRPr lang="en-US" sz="900" b="0" i="0" u="none" strike="noStrike">
                        <a:solidFill>
                          <a:srgbClr val="000000"/>
                        </a:solidFill>
                        <a:effectLst/>
                        <a:latin typeface="Calibri"/>
                      </a:endParaRPr>
                    </a:p>
                  </a:txBody>
                  <a:tcPr marL="7777" marR="7777" marT="7777" marB="0" anchor="ctr"/>
                </a:tc>
                <a:tc>
                  <a:txBody>
                    <a:bodyPr/>
                    <a:lstStyle/>
                    <a:p>
                      <a:pPr algn="ctr" fontAlgn="ctr"/>
                      <a:endParaRPr lang="en-US" sz="900" b="0" i="0" u="none" strike="noStrike">
                        <a:solidFill>
                          <a:srgbClr val="000000"/>
                        </a:solidFill>
                        <a:effectLst/>
                        <a:latin typeface="Calibri"/>
                      </a:endParaRPr>
                    </a:p>
                  </a:txBody>
                  <a:tcPr marL="7777" marR="7777" marT="7777" marB="0" anchor="ctr"/>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r>
              <a:tr h="170590">
                <a:tc gridSpan="9">
                  <a:txBody>
                    <a:bodyPr/>
                    <a:lstStyle/>
                    <a:p>
                      <a:pPr algn="ctr" fontAlgn="b"/>
                      <a:r>
                        <a:rPr lang="en-US" sz="1100" u="none" strike="noStrike">
                          <a:effectLst/>
                        </a:rPr>
                        <a:t>SOFTWARE COST ESTIMATION</a:t>
                      </a:r>
                      <a:endParaRPr lang="en-US" sz="1100" b="1" i="0" u="none" strike="noStrike">
                        <a:solidFill>
                          <a:srgbClr val="000000"/>
                        </a:solidFill>
                        <a:effectLst/>
                        <a:latin typeface="Calibri"/>
                      </a:endParaRPr>
                    </a:p>
                  </a:txBody>
                  <a:tcPr marL="7777" marR="7777" marT="777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0590">
                <a:tc gridSpan="3">
                  <a:txBody>
                    <a:bodyPr/>
                    <a:lstStyle/>
                    <a:p>
                      <a:pPr algn="ctr" fontAlgn="b"/>
                      <a:r>
                        <a:rPr lang="en-US" sz="1100" u="none" strike="noStrike">
                          <a:effectLst/>
                        </a:rPr>
                        <a:t>DETAILS</a:t>
                      </a:r>
                      <a:endParaRPr lang="en-US" sz="1100" b="1" i="0" u="none" strike="noStrike">
                        <a:solidFill>
                          <a:srgbClr val="000000"/>
                        </a:solidFill>
                        <a:effectLst/>
                        <a:latin typeface="Calibri"/>
                      </a:endParaRPr>
                    </a:p>
                  </a:txBody>
                  <a:tcPr marL="7777" marR="7777" marT="7777" marB="0" anchor="b"/>
                </a:tc>
                <a:tc hMerge="1">
                  <a:txBody>
                    <a:bodyPr/>
                    <a:lstStyle/>
                    <a:p>
                      <a:endParaRPr lang="en-US"/>
                    </a:p>
                  </a:txBody>
                  <a:tcPr/>
                </a:tc>
                <a:tc hMerge="1">
                  <a:txBody>
                    <a:bodyPr/>
                    <a:lstStyle/>
                    <a:p>
                      <a:endParaRPr lang="en-US"/>
                    </a:p>
                  </a:txBody>
                  <a:tcPr/>
                </a:tc>
                <a:tc>
                  <a:txBody>
                    <a:bodyPr/>
                    <a:lstStyle/>
                    <a:p>
                      <a:pPr algn="ctr" fontAlgn="b"/>
                      <a:r>
                        <a:rPr lang="en-US" sz="1100" u="none" strike="noStrike">
                          <a:effectLst/>
                        </a:rPr>
                        <a:t> </a:t>
                      </a:r>
                      <a:endParaRPr lang="en-US" sz="1100" b="1" i="0" u="none" strike="noStrike">
                        <a:solidFill>
                          <a:srgbClr val="000000"/>
                        </a:solidFill>
                        <a:effectLst/>
                        <a:latin typeface="Calibri"/>
                      </a:endParaRPr>
                    </a:p>
                  </a:txBody>
                  <a:tcPr marL="7777" marR="7777" marT="7777" marB="0" anchor="b"/>
                </a:tc>
                <a:tc gridSpan="3">
                  <a:txBody>
                    <a:bodyPr/>
                    <a:lstStyle/>
                    <a:p>
                      <a:pPr algn="ctr" fontAlgn="ctr"/>
                      <a:r>
                        <a:rPr lang="en-US" sz="1100" u="none" strike="noStrike" dirty="0">
                          <a:effectLst/>
                        </a:rPr>
                        <a:t>THREE-POINT COST ESTIMATION</a:t>
                      </a:r>
                      <a:endParaRPr lang="en-US" sz="1100" b="1" i="0" u="none" strike="noStrike" dirty="0">
                        <a:solidFill>
                          <a:srgbClr val="000000"/>
                        </a:solidFill>
                        <a:effectLst/>
                        <a:latin typeface="Calibri"/>
                      </a:endParaRPr>
                    </a:p>
                  </a:txBody>
                  <a:tcPr marL="7777" marR="7777" marT="7777" marB="0" anchor="ctr"/>
                </a:tc>
                <a:tc hMerge="1">
                  <a:txBody>
                    <a:bodyPr/>
                    <a:lstStyle/>
                    <a:p>
                      <a:endParaRPr lang="en-US"/>
                    </a:p>
                  </a:txBody>
                  <a:tcPr/>
                </a:tc>
                <a:tc hMerge="1">
                  <a:txBody>
                    <a:bodyPr/>
                    <a:lstStyle/>
                    <a:p>
                      <a:endParaRPr lang="en-US"/>
                    </a:p>
                  </a:txBody>
                  <a:tcPr/>
                </a:tc>
                <a:tc rowSpan="2">
                  <a:txBody>
                    <a:bodyPr/>
                    <a:lstStyle/>
                    <a:p>
                      <a:pPr algn="ctr" fontAlgn="ctr"/>
                      <a:r>
                        <a:rPr lang="en-US" sz="1100" u="none" strike="noStrike">
                          <a:effectLst/>
                        </a:rPr>
                        <a:t>WEIGHTED AVERAGE</a:t>
                      </a:r>
                      <a:endParaRPr lang="en-US" sz="1100" b="1" i="0" u="none" strike="noStrike">
                        <a:solidFill>
                          <a:srgbClr val="000000"/>
                        </a:solidFill>
                        <a:effectLst/>
                        <a:latin typeface="Calibri"/>
                      </a:endParaRPr>
                    </a:p>
                  </a:txBody>
                  <a:tcPr marL="7777" marR="7777" marT="7777" marB="0" anchor="ctr"/>
                </a:tc>
                <a:tc rowSpan="2">
                  <a:txBody>
                    <a:bodyPr/>
                    <a:lstStyle/>
                    <a:p>
                      <a:pPr algn="ctr" fontAlgn="ctr"/>
                      <a:r>
                        <a:rPr lang="en-US" sz="1100" u="none" strike="noStrike">
                          <a:effectLst/>
                        </a:rPr>
                        <a:t>ADDITIONAL INFORMATION</a:t>
                      </a:r>
                      <a:endParaRPr lang="en-US" sz="1100" b="1" i="0" u="none" strike="noStrike">
                        <a:solidFill>
                          <a:srgbClr val="000000"/>
                        </a:solidFill>
                        <a:effectLst/>
                        <a:latin typeface="Calibri"/>
                      </a:endParaRPr>
                    </a:p>
                  </a:txBody>
                  <a:tcPr marL="7777" marR="7777" marT="7777" marB="0" anchor="ctr"/>
                </a:tc>
              </a:tr>
              <a:tr h="333618">
                <a:tc>
                  <a:txBody>
                    <a:bodyPr/>
                    <a:lstStyle/>
                    <a:p>
                      <a:pPr algn="l" fontAlgn="b"/>
                      <a:r>
                        <a:rPr lang="en-US" sz="1100" u="none" strike="noStrike">
                          <a:effectLst/>
                        </a:rPr>
                        <a:t>DATE</a:t>
                      </a:r>
                      <a:endParaRPr lang="en-US" sz="1100" b="1"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ITEM DESCRIPTION</a:t>
                      </a:r>
                      <a:endParaRPr lang="en-US" sz="1100" b="1"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GATHERED BY</a:t>
                      </a:r>
                      <a:endParaRPr lang="en-US" sz="1100" b="1" i="0" u="none" strike="noStrike">
                        <a:solidFill>
                          <a:srgbClr val="000000"/>
                        </a:solidFill>
                        <a:effectLst/>
                        <a:latin typeface="Calibri"/>
                      </a:endParaRPr>
                    </a:p>
                  </a:txBody>
                  <a:tcPr marL="7777" marR="7777" marT="7777" marB="0" anchor="b"/>
                </a:tc>
                <a:tc>
                  <a:txBody>
                    <a:bodyPr/>
                    <a:lstStyle/>
                    <a:p>
                      <a:pPr algn="ctr" fontAlgn="ctr"/>
                      <a:r>
                        <a:rPr lang="en-US" sz="1100" u="none" strike="noStrike">
                          <a:effectLst/>
                        </a:rPr>
                        <a:t>QUANTITY</a:t>
                      </a:r>
                      <a:endParaRPr lang="en-US" sz="1100" b="1" i="0" u="none" strike="noStrike">
                        <a:solidFill>
                          <a:srgbClr val="000000"/>
                        </a:solidFill>
                        <a:effectLst/>
                        <a:latin typeface="Calibri"/>
                      </a:endParaRPr>
                    </a:p>
                  </a:txBody>
                  <a:tcPr marL="7777" marR="7777" marT="7777" marB="0" anchor="ctr"/>
                </a:tc>
                <a:tc>
                  <a:txBody>
                    <a:bodyPr/>
                    <a:lstStyle/>
                    <a:p>
                      <a:pPr algn="ctr" fontAlgn="ctr"/>
                      <a:r>
                        <a:rPr lang="en-US" sz="1100" u="none" strike="noStrike" dirty="0">
                          <a:effectLst/>
                        </a:rPr>
                        <a:t>BEST CASE</a:t>
                      </a:r>
                      <a:endParaRPr lang="en-US" sz="1100" b="1" i="0" u="none" strike="noStrike" dirty="0">
                        <a:solidFill>
                          <a:srgbClr val="000000"/>
                        </a:solidFill>
                        <a:effectLst/>
                        <a:latin typeface="Calibri"/>
                      </a:endParaRPr>
                    </a:p>
                  </a:txBody>
                  <a:tcPr marL="7777" marR="7777" marT="7777" marB="0" anchor="ctr"/>
                </a:tc>
                <a:tc>
                  <a:txBody>
                    <a:bodyPr/>
                    <a:lstStyle/>
                    <a:p>
                      <a:pPr algn="ctr" fontAlgn="ctr"/>
                      <a:r>
                        <a:rPr lang="en-US" sz="1100" u="none" strike="noStrike">
                          <a:effectLst/>
                        </a:rPr>
                        <a:t>MOST-LIKELY/REALISTIC</a:t>
                      </a:r>
                      <a:endParaRPr lang="en-US" sz="1100" b="1"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WORST-CASE</a:t>
                      </a:r>
                      <a:endParaRPr lang="en-US" sz="1100" b="1" i="0" u="none" strike="noStrike">
                        <a:solidFill>
                          <a:srgbClr val="000000"/>
                        </a:solidFill>
                        <a:effectLst/>
                        <a:latin typeface="Calibri"/>
                      </a:endParaRPr>
                    </a:p>
                  </a:txBody>
                  <a:tcPr marL="7777" marR="7777" marT="7777" marB="0" anchor="ctr"/>
                </a:tc>
                <a:tc vMerge="1">
                  <a:txBody>
                    <a:bodyPr/>
                    <a:lstStyle/>
                    <a:p>
                      <a:endParaRPr lang="en-US"/>
                    </a:p>
                  </a:txBody>
                  <a:tcPr/>
                </a:tc>
                <a:tc vMerge="1">
                  <a:txBody>
                    <a:bodyPr/>
                    <a:lstStyle/>
                    <a:p>
                      <a:endParaRPr lang="en-US"/>
                    </a:p>
                  </a:txBody>
                  <a:tcPr/>
                </a:tc>
              </a:tr>
              <a:tr h="315703">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7777" marR="7777" marT="7777" marB="0" anchor="b"/>
                </a:tc>
                <a:tc>
                  <a:txBody>
                    <a:bodyPr/>
                    <a:lstStyle/>
                    <a:p>
                      <a:pPr algn="l" fontAlgn="b"/>
                      <a:r>
                        <a:rPr lang="en-US" sz="1100" u="none" strike="noStrike" dirty="0">
                          <a:effectLst/>
                        </a:rPr>
                        <a:t>YOUTUBE API KEY</a:t>
                      </a:r>
                      <a:endParaRPr lang="en-US" sz="1100" b="0" i="0" u="none" strike="noStrike" dirty="0">
                        <a:solidFill>
                          <a:srgbClr val="000000"/>
                        </a:solidFill>
                        <a:effectLst/>
                        <a:latin typeface="Calibri"/>
                      </a:endParaRPr>
                    </a:p>
                  </a:txBody>
                  <a:tcPr marL="7777" marR="7777" marT="7777" marB="0" anchor="b"/>
                </a:tc>
                <a:tc>
                  <a:txBody>
                    <a:bodyPr/>
                    <a:lstStyle/>
                    <a:p>
                      <a:pPr algn="l" fontAlgn="b"/>
                      <a:r>
                        <a:rPr lang="en-US" sz="1100" u="none" strike="noStrike" dirty="0" err="1">
                          <a:effectLst/>
                        </a:rPr>
                        <a:t>Aishwarya</a:t>
                      </a:r>
                      <a:endParaRPr lang="en-US" sz="1100" b="0" i="0" u="none" strike="noStrike" dirty="0">
                        <a:solidFill>
                          <a:srgbClr val="000000"/>
                        </a:solidFill>
                        <a:effectLst/>
                        <a:latin typeface="Calibri"/>
                      </a:endParaRPr>
                    </a:p>
                  </a:txBody>
                  <a:tcPr marL="7777" marR="7777" marT="7777" marB="0" anchor="b"/>
                </a:tc>
                <a:tc>
                  <a:txBody>
                    <a:bodyPr/>
                    <a:lstStyle/>
                    <a:p>
                      <a:pPr algn="ctr" fontAlgn="ctr"/>
                      <a:r>
                        <a:rPr lang="en-US" sz="1100" u="none" strike="noStrike">
                          <a:effectLst/>
                        </a:rPr>
                        <a:t>1</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dirty="0">
                          <a:effectLst/>
                        </a:rPr>
                        <a:t>Free</a:t>
                      </a:r>
                      <a:endParaRPr lang="en-US" sz="1100" b="0" i="0" u="none" strike="noStrike" dirty="0">
                        <a:solidFill>
                          <a:srgbClr val="000000"/>
                        </a:solidFill>
                        <a:effectLst/>
                        <a:latin typeface="Calibri"/>
                      </a:endParaRPr>
                    </a:p>
                  </a:txBody>
                  <a:tcPr marL="7777" marR="7777" marT="7777" marB="0" anchor="ctr"/>
                </a:tc>
                <a:tc>
                  <a:txBody>
                    <a:bodyPr/>
                    <a:lstStyle/>
                    <a:p>
                      <a:pPr algn="ctr" fontAlgn="ctr"/>
                      <a:r>
                        <a:rPr lang="en-US" sz="1100" u="none" strike="noStrike">
                          <a:effectLst/>
                        </a:rPr>
                        <a:t>Free</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Free</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NULL</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900" u="sng" strike="noStrike">
                          <a:effectLst/>
                          <a:hlinkClick r:id="rId2"/>
                        </a:rPr>
                        <a:t>https://console.developers.google.com</a:t>
                      </a:r>
                      <a:endParaRPr lang="en-US" sz="900" b="0" i="0" u="sng" strike="noStrike">
                        <a:solidFill>
                          <a:srgbClr val="0000FF"/>
                        </a:solidFill>
                        <a:effectLst/>
                        <a:latin typeface="Calibri"/>
                      </a:endParaRPr>
                    </a:p>
                  </a:txBody>
                  <a:tcPr marL="7777" marR="7777" marT="7777" marB="0" anchor="ctr"/>
                </a:tc>
              </a:tr>
              <a:tr h="170590">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R Studio</a:t>
                      </a:r>
                      <a:endParaRPr lang="en-US" sz="1100" b="0"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Akshay</a:t>
                      </a:r>
                      <a:endParaRPr lang="en-US" sz="1100" b="0" i="0" u="none" strike="noStrike">
                        <a:solidFill>
                          <a:srgbClr val="000000"/>
                        </a:solidFill>
                        <a:effectLst/>
                        <a:latin typeface="Calibri"/>
                      </a:endParaRPr>
                    </a:p>
                  </a:txBody>
                  <a:tcPr marL="7777" marR="7777" marT="7777" marB="0" anchor="b"/>
                </a:tc>
                <a:tc>
                  <a:txBody>
                    <a:bodyPr/>
                    <a:lstStyle/>
                    <a:p>
                      <a:pPr algn="ctr" fontAlgn="ctr"/>
                      <a:r>
                        <a:rPr lang="en-US" sz="1100" u="none" strike="noStrike">
                          <a:effectLst/>
                        </a:rPr>
                        <a:t>1</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Free</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Free</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Free</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NULL</a:t>
                      </a:r>
                      <a:endParaRPr lang="en-US" sz="1100" b="0" i="0" u="none" strike="noStrike">
                        <a:solidFill>
                          <a:srgbClr val="000000"/>
                        </a:solidFill>
                        <a:effectLst/>
                        <a:latin typeface="Calibri"/>
                      </a:endParaRPr>
                    </a:p>
                  </a:txBody>
                  <a:tcPr marL="7777" marR="7777" marT="7777" marB="0" anchor="ctr"/>
                </a:tc>
                <a:tc>
                  <a:txBody>
                    <a:bodyPr/>
                    <a:lstStyle/>
                    <a:p>
                      <a:pPr algn="ctr" fontAlgn="b"/>
                      <a:r>
                        <a:rPr lang="en-US" sz="1100" u="none" strike="noStrike">
                          <a:effectLst/>
                        </a:rPr>
                        <a:t> Available online on http://www.rstudio.com/</a:t>
                      </a:r>
                      <a:endParaRPr lang="en-US" sz="1100" b="0" i="0" u="none" strike="noStrike">
                        <a:solidFill>
                          <a:srgbClr val="000000"/>
                        </a:solidFill>
                        <a:effectLst/>
                        <a:latin typeface="Calibri"/>
                      </a:endParaRPr>
                    </a:p>
                  </a:txBody>
                  <a:tcPr marL="7777" marR="7777" marT="7777" marB="0" anchor="b"/>
                </a:tc>
              </a:tr>
              <a:tr h="333618">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Neatbeans</a:t>
                      </a:r>
                      <a:endParaRPr lang="en-US" sz="1100" b="0"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Vishal</a:t>
                      </a:r>
                      <a:endParaRPr lang="en-US" sz="1100" b="0" i="0" u="none" strike="noStrike">
                        <a:solidFill>
                          <a:srgbClr val="000000"/>
                        </a:solidFill>
                        <a:effectLst/>
                        <a:latin typeface="Calibri"/>
                      </a:endParaRPr>
                    </a:p>
                  </a:txBody>
                  <a:tcPr marL="7777" marR="7777" marT="7777" marB="0" anchor="b"/>
                </a:tc>
                <a:tc>
                  <a:txBody>
                    <a:bodyPr/>
                    <a:lstStyle/>
                    <a:p>
                      <a:pPr algn="ctr" fontAlgn="b"/>
                      <a:r>
                        <a:rPr lang="en-US" sz="1100" u="none" strike="noStrike">
                          <a:effectLst/>
                        </a:rPr>
                        <a:t>1</a:t>
                      </a:r>
                      <a:endParaRPr lang="en-US" sz="1100" b="0" i="0" u="none" strike="noStrike">
                        <a:solidFill>
                          <a:srgbClr val="000000"/>
                        </a:solidFill>
                        <a:effectLst/>
                        <a:latin typeface="Calibri"/>
                      </a:endParaRPr>
                    </a:p>
                  </a:txBody>
                  <a:tcPr marL="7777" marR="7777" marT="7777" marB="0" anchor="b"/>
                </a:tc>
                <a:tc>
                  <a:txBody>
                    <a:bodyPr/>
                    <a:lstStyle/>
                    <a:p>
                      <a:pPr algn="ctr" fontAlgn="ctr"/>
                      <a:r>
                        <a:rPr lang="en-US" sz="1100" u="none" strike="noStrike">
                          <a:effectLst/>
                        </a:rPr>
                        <a:t>Free</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Free</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Free</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NULL</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sng" strike="noStrike">
                          <a:effectLst/>
                        </a:rPr>
                        <a:t> Available online on https://netbeans.org/downloads/</a:t>
                      </a:r>
                      <a:endParaRPr lang="en-US" sz="1100" b="0" i="0" u="sng" strike="noStrike">
                        <a:solidFill>
                          <a:srgbClr val="0000FF"/>
                        </a:solidFill>
                        <a:effectLst/>
                        <a:latin typeface="Calibri"/>
                      </a:endParaRPr>
                    </a:p>
                  </a:txBody>
                  <a:tcPr marL="7777" marR="7777" marT="7777" marB="0" anchor="ctr"/>
                </a:tc>
              </a:tr>
              <a:tr h="170590">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7777" marR="7777" marT="7777" marB="0" anchor="b"/>
                </a:tc>
                <a:tc>
                  <a:txBody>
                    <a:bodyPr/>
                    <a:lstStyle/>
                    <a:p>
                      <a:pPr algn="ctr" fontAlgn="ctr"/>
                      <a:r>
                        <a:rPr lang="en-US" sz="1100" u="none" strike="noStrike">
                          <a:effectLst/>
                        </a:rPr>
                        <a:t> </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 </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 </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 </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 </a:t>
                      </a:r>
                      <a:endParaRPr lang="en-US" sz="1100" b="0" i="0" u="none" strike="noStrike">
                        <a:solidFill>
                          <a:srgbClr val="000000"/>
                        </a:solidFill>
                        <a:effectLst/>
                        <a:latin typeface="Calibri"/>
                      </a:endParaRPr>
                    </a:p>
                  </a:txBody>
                  <a:tcPr marL="7777" marR="7777" marT="7777" marB="0" anchor="ctr"/>
                </a:tc>
                <a:tc>
                  <a:txBody>
                    <a:bodyPr/>
                    <a:lstStyle/>
                    <a:p>
                      <a:pPr algn="ctr" fontAlgn="b"/>
                      <a:r>
                        <a:rPr lang="en-US" sz="1100" u="none" strike="noStrike">
                          <a:effectLst/>
                        </a:rPr>
                        <a:t> </a:t>
                      </a:r>
                      <a:endParaRPr lang="en-US" sz="1100" b="0" i="0" u="none" strike="noStrike">
                        <a:solidFill>
                          <a:srgbClr val="000000"/>
                        </a:solidFill>
                        <a:effectLst/>
                        <a:latin typeface="Calibri"/>
                      </a:endParaRPr>
                    </a:p>
                  </a:txBody>
                  <a:tcPr marL="7777" marR="7777" marT="7777" marB="0" anchor="b"/>
                </a:tc>
              </a:tr>
              <a:tr h="170590">
                <a:tc>
                  <a:txBody>
                    <a:bodyPr/>
                    <a:lstStyle/>
                    <a:p>
                      <a:pPr algn="l" fontAlgn="b"/>
                      <a:endParaRPr lang="en-US" sz="1100" b="0" i="0" u="none" strike="noStrike">
                        <a:solidFill>
                          <a:srgbClr val="000000"/>
                        </a:solidFill>
                        <a:effectLst/>
                        <a:latin typeface="Calibri"/>
                      </a:endParaRPr>
                    </a:p>
                  </a:txBody>
                  <a:tcPr marL="7777" marR="7777" marT="7777" marB="0" anchor="b"/>
                </a:tc>
                <a:tc>
                  <a:txBody>
                    <a:bodyPr/>
                    <a:lstStyle/>
                    <a:p>
                      <a:pPr algn="l" fontAlgn="b"/>
                      <a:endParaRPr lang="en-US" sz="1100" b="0" i="0" u="none" strike="noStrike">
                        <a:solidFill>
                          <a:srgbClr val="000000"/>
                        </a:solidFill>
                        <a:effectLst/>
                        <a:latin typeface="Calibri"/>
                      </a:endParaRPr>
                    </a:p>
                  </a:txBody>
                  <a:tcPr marL="7777" marR="7777" marT="7777" marB="0" anchor="b"/>
                </a:tc>
                <a:tc>
                  <a:txBody>
                    <a:bodyPr/>
                    <a:lstStyle/>
                    <a:p>
                      <a:pPr algn="l" fontAlgn="b"/>
                      <a:endParaRPr lang="en-US" sz="1100" b="0" i="0" u="none" strike="noStrike">
                        <a:solidFill>
                          <a:srgbClr val="000000"/>
                        </a:solidFill>
                        <a:effectLst/>
                        <a:latin typeface="Calibri"/>
                      </a:endParaRPr>
                    </a:p>
                  </a:txBody>
                  <a:tcPr marL="7777" marR="7777" marT="7777" marB="0" anchor="b"/>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b"/>
                      <a:endParaRPr lang="en-US" sz="1100" b="0" i="0" u="none" strike="noStrike">
                        <a:solidFill>
                          <a:srgbClr val="000000"/>
                        </a:solidFill>
                        <a:effectLst/>
                        <a:latin typeface="Calibri"/>
                      </a:endParaRPr>
                    </a:p>
                  </a:txBody>
                  <a:tcPr marL="7777" marR="7777" marT="7777" marB="0" anchor="b"/>
                </a:tc>
              </a:tr>
              <a:tr h="170590">
                <a:tc>
                  <a:txBody>
                    <a:bodyPr/>
                    <a:lstStyle/>
                    <a:p>
                      <a:pPr algn="l" fontAlgn="b"/>
                      <a:endParaRPr lang="en-US" sz="1100" b="0" i="0" u="none" strike="noStrike">
                        <a:solidFill>
                          <a:srgbClr val="000000"/>
                        </a:solidFill>
                        <a:effectLst/>
                        <a:latin typeface="Calibri"/>
                      </a:endParaRPr>
                    </a:p>
                  </a:txBody>
                  <a:tcPr marL="7777" marR="7777" marT="7777" marB="0" anchor="b"/>
                </a:tc>
                <a:tc>
                  <a:txBody>
                    <a:bodyPr/>
                    <a:lstStyle/>
                    <a:p>
                      <a:pPr algn="l" fontAlgn="b"/>
                      <a:endParaRPr lang="en-US" sz="1100" b="0" i="0" u="none" strike="noStrike">
                        <a:solidFill>
                          <a:srgbClr val="000000"/>
                        </a:solidFill>
                        <a:effectLst/>
                        <a:latin typeface="Calibri"/>
                      </a:endParaRPr>
                    </a:p>
                  </a:txBody>
                  <a:tcPr marL="7777" marR="7777" marT="7777" marB="0" anchor="b"/>
                </a:tc>
                <a:tc>
                  <a:txBody>
                    <a:bodyPr/>
                    <a:lstStyle/>
                    <a:p>
                      <a:pPr algn="l" fontAlgn="b"/>
                      <a:endParaRPr lang="en-US" sz="1100" b="0" i="0" u="none" strike="noStrike">
                        <a:solidFill>
                          <a:srgbClr val="000000"/>
                        </a:solidFill>
                        <a:effectLst/>
                        <a:latin typeface="Calibri"/>
                      </a:endParaRPr>
                    </a:p>
                  </a:txBody>
                  <a:tcPr marL="7777" marR="7777" marT="7777" marB="0" anchor="b"/>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ctr"/>
                      <a:endParaRPr lang="en-US" sz="1100" b="0" i="0" u="none" strike="noStrike">
                        <a:solidFill>
                          <a:srgbClr val="000000"/>
                        </a:solidFill>
                        <a:effectLst/>
                        <a:latin typeface="Calibri"/>
                      </a:endParaRPr>
                    </a:p>
                  </a:txBody>
                  <a:tcPr marL="7777" marR="7777" marT="7777" marB="0" anchor="ctr"/>
                </a:tc>
                <a:tc>
                  <a:txBody>
                    <a:bodyPr/>
                    <a:lstStyle/>
                    <a:p>
                      <a:pPr algn="ctr" fontAlgn="b"/>
                      <a:endParaRPr lang="en-US" sz="1100" b="0" i="0" u="none" strike="noStrike">
                        <a:solidFill>
                          <a:srgbClr val="000000"/>
                        </a:solidFill>
                        <a:effectLst/>
                        <a:latin typeface="Calibri"/>
                      </a:endParaRPr>
                    </a:p>
                  </a:txBody>
                  <a:tcPr marL="7777" marR="7777" marT="7777" marB="0" anchor="b"/>
                </a:tc>
              </a:tr>
              <a:tr h="140949">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ctr" fontAlgn="ctr"/>
                      <a:endParaRPr lang="en-US" sz="900" b="0" i="0" u="none" strike="noStrike">
                        <a:solidFill>
                          <a:srgbClr val="000000"/>
                        </a:solidFill>
                        <a:effectLst/>
                        <a:latin typeface="Calibri"/>
                      </a:endParaRPr>
                    </a:p>
                  </a:txBody>
                  <a:tcPr marL="7777" marR="7777" marT="7777" marB="0" anchor="ctr"/>
                </a:tc>
                <a:tc>
                  <a:txBody>
                    <a:bodyPr/>
                    <a:lstStyle/>
                    <a:p>
                      <a:pPr algn="ctr" fontAlgn="ctr"/>
                      <a:endParaRPr lang="en-US" sz="900" b="0" i="0" u="none" strike="noStrike">
                        <a:solidFill>
                          <a:srgbClr val="000000"/>
                        </a:solidFill>
                        <a:effectLst/>
                        <a:latin typeface="Calibri"/>
                      </a:endParaRPr>
                    </a:p>
                  </a:txBody>
                  <a:tcPr marL="7777" marR="7777" marT="7777" marB="0" anchor="ctr"/>
                </a:tc>
                <a:tc>
                  <a:txBody>
                    <a:bodyPr/>
                    <a:lstStyle/>
                    <a:p>
                      <a:pPr algn="ctr" fontAlgn="ctr"/>
                      <a:endParaRPr lang="en-US" sz="900" b="0" i="0" u="none" strike="noStrike">
                        <a:solidFill>
                          <a:srgbClr val="000000"/>
                        </a:solidFill>
                        <a:effectLst/>
                        <a:latin typeface="Calibri"/>
                      </a:endParaRPr>
                    </a:p>
                  </a:txBody>
                  <a:tcPr marL="7777" marR="7777" marT="7777" marB="0" anchor="ctr"/>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r>
              <a:tr h="170590">
                <a:tc gridSpan="9">
                  <a:txBody>
                    <a:bodyPr/>
                    <a:lstStyle/>
                    <a:p>
                      <a:pPr algn="ctr" fontAlgn="b"/>
                      <a:r>
                        <a:rPr lang="en-US" sz="1100" u="none" strike="noStrike" dirty="0">
                          <a:effectLst/>
                        </a:rPr>
                        <a:t>HARDWARE COST ESTIMATION</a:t>
                      </a:r>
                      <a:endParaRPr lang="en-US" sz="1100" b="1" i="0" u="none" strike="noStrike" dirty="0">
                        <a:solidFill>
                          <a:srgbClr val="000000"/>
                        </a:solidFill>
                        <a:effectLst/>
                        <a:latin typeface="Calibri"/>
                      </a:endParaRPr>
                    </a:p>
                  </a:txBody>
                  <a:tcPr marL="7777" marR="7777" marT="777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0590">
                <a:tc gridSpan="3">
                  <a:txBody>
                    <a:bodyPr/>
                    <a:lstStyle/>
                    <a:p>
                      <a:pPr algn="ctr" fontAlgn="b"/>
                      <a:r>
                        <a:rPr lang="en-US" sz="1100" u="none" strike="noStrike">
                          <a:effectLst/>
                        </a:rPr>
                        <a:t>DETAILS</a:t>
                      </a:r>
                      <a:endParaRPr lang="en-US" sz="1100" b="1" i="0" u="none" strike="noStrike">
                        <a:solidFill>
                          <a:srgbClr val="000000"/>
                        </a:solidFill>
                        <a:effectLst/>
                        <a:latin typeface="Calibri"/>
                      </a:endParaRPr>
                    </a:p>
                  </a:txBody>
                  <a:tcPr marL="7777" marR="7777" marT="7777" marB="0" anchor="b"/>
                </a:tc>
                <a:tc hMerge="1">
                  <a:txBody>
                    <a:bodyPr/>
                    <a:lstStyle/>
                    <a:p>
                      <a:endParaRPr lang="en-US"/>
                    </a:p>
                  </a:txBody>
                  <a:tcPr/>
                </a:tc>
                <a:tc hMerge="1">
                  <a:txBody>
                    <a:bodyPr/>
                    <a:lstStyle/>
                    <a:p>
                      <a:endParaRPr lang="en-US"/>
                    </a:p>
                  </a:txBody>
                  <a:tcPr/>
                </a:tc>
                <a:tc>
                  <a:txBody>
                    <a:bodyPr/>
                    <a:lstStyle/>
                    <a:p>
                      <a:pPr algn="ctr" fontAlgn="b"/>
                      <a:r>
                        <a:rPr lang="en-US" sz="1100" u="none" strike="noStrike">
                          <a:effectLst/>
                        </a:rPr>
                        <a:t> </a:t>
                      </a:r>
                      <a:endParaRPr lang="en-US" sz="1100" b="1" i="0" u="none" strike="noStrike">
                        <a:solidFill>
                          <a:srgbClr val="000000"/>
                        </a:solidFill>
                        <a:effectLst/>
                        <a:latin typeface="Calibri"/>
                      </a:endParaRPr>
                    </a:p>
                  </a:txBody>
                  <a:tcPr marL="7777" marR="7777" marT="7777" marB="0" anchor="b"/>
                </a:tc>
                <a:tc gridSpan="3">
                  <a:txBody>
                    <a:bodyPr/>
                    <a:lstStyle/>
                    <a:p>
                      <a:pPr algn="ctr" fontAlgn="ctr"/>
                      <a:r>
                        <a:rPr lang="en-US" sz="1100" u="none" strike="noStrike">
                          <a:effectLst/>
                        </a:rPr>
                        <a:t>THREE-POINT COST ESTIMATION</a:t>
                      </a:r>
                      <a:endParaRPr lang="en-US" sz="1100" b="1" i="0" u="none" strike="noStrike">
                        <a:solidFill>
                          <a:srgbClr val="000000"/>
                        </a:solidFill>
                        <a:effectLst/>
                        <a:latin typeface="Calibri"/>
                      </a:endParaRPr>
                    </a:p>
                  </a:txBody>
                  <a:tcPr marL="7777" marR="7777" marT="7777" marB="0" anchor="ctr"/>
                </a:tc>
                <a:tc hMerge="1">
                  <a:txBody>
                    <a:bodyPr/>
                    <a:lstStyle/>
                    <a:p>
                      <a:endParaRPr lang="en-US"/>
                    </a:p>
                  </a:txBody>
                  <a:tcPr/>
                </a:tc>
                <a:tc hMerge="1">
                  <a:txBody>
                    <a:bodyPr/>
                    <a:lstStyle/>
                    <a:p>
                      <a:endParaRPr lang="en-US"/>
                    </a:p>
                  </a:txBody>
                  <a:tcPr/>
                </a:tc>
                <a:tc rowSpan="2">
                  <a:txBody>
                    <a:bodyPr/>
                    <a:lstStyle/>
                    <a:p>
                      <a:pPr algn="ctr" fontAlgn="ctr"/>
                      <a:r>
                        <a:rPr lang="en-US" sz="1100" u="none" strike="noStrike">
                          <a:effectLst/>
                        </a:rPr>
                        <a:t>WEIGHTED AVERAGE</a:t>
                      </a:r>
                      <a:endParaRPr lang="en-US" sz="1100" b="1" i="0" u="none" strike="noStrike">
                        <a:solidFill>
                          <a:srgbClr val="000000"/>
                        </a:solidFill>
                        <a:effectLst/>
                        <a:latin typeface="Calibri"/>
                      </a:endParaRPr>
                    </a:p>
                  </a:txBody>
                  <a:tcPr marL="7777" marR="7777" marT="7777" marB="0" anchor="ctr"/>
                </a:tc>
                <a:tc rowSpan="2">
                  <a:txBody>
                    <a:bodyPr/>
                    <a:lstStyle/>
                    <a:p>
                      <a:pPr algn="ctr" fontAlgn="ctr"/>
                      <a:r>
                        <a:rPr lang="en-US" sz="1100" u="none" strike="noStrike">
                          <a:effectLst/>
                        </a:rPr>
                        <a:t>ADDITIONAL INFORMATION</a:t>
                      </a:r>
                      <a:endParaRPr lang="en-US" sz="1100" b="1" i="0" u="none" strike="noStrike">
                        <a:solidFill>
                          <a:srgbClr val="000000"/>
                        </a:solidFill>
                        <a:effectLst/>
                        <a:latin typeface="Calibri"/>
                      </a:endParaRPr>
                    </a:p>
                  </a:txBody>
                  <a:tcPr marL="7777" marR="7777" marT="7777" marB="0" anchor="ctr"/>
                </a:tc>
              </a:tr>
              <a:tr h="333618">
                <a:tc>
                  <a:txBody>
                    <a:bodyPr/>
                    <a:lstStyle/>
                    <a:p>
                      <a:pPr algn="l" fontAlgn="b"/>
                      <a:r>
                        <a:rPr lang="en-US" sz="1100" u="none" strike="noStrike">
                          <a:effectLst/>
                        </a:rPr>
                        <a:t>DATE</a:t>
                      </a:r>
                      <a:endParaRPr lang="en-US" sz="1100" b="1"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ITEM DESCRIPTION</a:t>
                      </a:r>
                      <a:endParaRPr lang="en-US" sz="1100" b="1" i="0" u="none" strike="noStrike">
                        <a:solidFill>
                          <a:srgbClr val="000000"/>
                        </a:solidFill>
                        <a:effectLst/>
                        <a:latin typeface="Calibri"/>
                      </a:endParaRPr>
                    </a:p>
                  </a:txBody>
                  <a:tcPr marL="7777" marR="7777" marT="7777" marB="0" anchor="b"/>
                </a:tc>
                <a:tc>
                  <a:txBody>
                    <a:bodyPr/>
                    <a:lstStyle/>
                    <a:p>
                      <a:pPr algn="l" fontAlgn="b"/>
                      <a:r>
                        <a:rPr lang="en-US" sz="1100" u="none" strike="noStrike">
                          <a:effectLst/>
                        </a:rPr>
                        <a:t>GATHERED BY</a:t>
                      </a:r>
                      <a:endParaRPr lang="en-US" sz="1100" b="1" i="0" u="none" strike="noStrike">
                        <a:solidFill>
                          <a:srgbClr val="000000"/>
                        </a:solidFill>
                        <a:effectLst/>
                        <a:latin typeface="Calibri"/>
                      </a:endParaRPr>
                    </a:p>
                  </a:txBody>
                  <a:tcPr marL="7777" marR="7777" marT="7777" marB="0" anchor="b"/>
                </a:tc>
                <a:tc>
                  <a:txBody>
                    <a:bodyPr/>
                    <a:lstStyle/>
                    <a:p>
                      <a:pPr algn="ctr" fontAlgn="ctr"/>
                      <a:r>
                        <a:rPr lang="en-US" sz="1100" u="none" strike="noStrike">
                          <a:effectLst/>
                        </a:rPr>
                        <a:t>QUANTITY</a:t>
                      </a:r>
                      <a:endParaRPr lang="en-US" sz="1100" b="1"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BEST CASE</a:t>
                      </a:r>
                      <a:endParaRPr lang="en-US" sz="1100" b="1"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MOST-LIKELY/REALISTIC</a:t>
                      </a:r>
                      <a:endParaRPr lang="en-US" sz="1100" b="1"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WORST-CASE</a:t>
                      </a:r>
                      <a:endParaRPr lang="en-US" sz="1100" b="1" i="0" u="none" strike="noStrike">
                        <a:solidFill>
                          <a:srgbClr val="000000"/>
                        </a:solidFill>
                        <a:effectLst/>
                        <a:latin typeface="Calibri"/>
                      </a:endParaRPr>
                    </a:p>
                  </a:txBody>
                  <a:tcPr marL="7777" marR="7777" marT="7777" marB="0" anchor="ctr"/>
                </a:tc>
                <a:tc vMerge="1">
                  <a:txBody>
                    <a:bodyPr/>
                    <a:lstStyle/>
                    <a:p>
                      <a:endParaRPr lang="en-US"/>
                    </a:p>
                  </a:txBody>
                  <a:tcPr/>
                </a:tc>
                <a:tc vMerge="1">
                  <a:txBody>
                    <a:bodyPr/>
                    <a:lstStyle/>
                    <a:p>
                      <a:endParaRPr lang="en-US"/>
                    </a:p>
                  </a:txBody>
                  <a:tcPr/>
                </a:tc>
              </a:tr>
              <a:tr h="170590">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7777" marR="7777" marT="7777" marB="0" anchor="b"/>
                </a:tc>
                <a:tc>
                  <a:txBody>
                    <a:bodyPr/>
                    <a:lstStyle/>
                    <a:p>
                      <a:pPr algn="ctr" fontAlgn="ctr"/>
                      <a:r>
                        <a:rPr lang="en-US" sz="1100" u="none" strike="noStrike">
                          <a:effectLst/>
                        </a:rPr>
                        <a:t>Computer</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Utkarsha</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1</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40000</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45000</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70000</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52000</a:t>
                      </a:r>
                      <a:endParaRPr lang="en-US" sz="1100" b="0" i="0" u="none" strike="noStrike">
                        <a:solidFill>
                          <a:srgbClr val="000000"/>
                        </a:solidFill>
                        <a:effectLst/>
                        <a:latin typeface="Calibri"/>
                      </a:endParaRPr>
                    </a:p>
                  </a:txBody>
                  <a:tcPr marL="7777" marR="7777" marT="7777" marB="0" anchor="ctr"/>
                </a:tc>
                <a:tc>
                  <a:txBody>
                    <a:bodyPr/>
                    <a:lstStyle/>
                    <a:p>
                      <a:pPr algn="ctr" fontAlgn="ctr"/>
                      <a:r>
                        <a:rPr lang="en-US" sz="1100" u="none" strike="noStrike">
                          <a:effectLst/>
                        </a:rPr>
                        <a:t>Available On Online Shopping Websites</a:t>
                      </a:r>
                      <a:endParaRPr lang="en-US" sz="1100" b="0" i="0" u="none" strike="noStrike">
                        <a:solidFill>
                          <a:srgbClr val="000000"/>
                        </a:solidFill>
                        <a:effectLst/>
                        <a:latin typeface="Calibri"/>
                      </a:endParaRPr>
                    </a:p>
                  </a:txBody>
                  <a:tcPr marL="7777" marR="7777" marT="7777" marB="0" anchor="ctr"/>
                </a:tc>
              </a:tr>
              <a:tr h="140949">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ctr" fontAlgn="ctr"/>
                      <a:endParaRPr lang="en-US" sz="900" b="0" i="0" u="none" strike="noStrike">
                        <a:solidFill>
                          <a:srgbClr val="000000"/>
                        </a:solidFill>
                        <a:effectLst/>
                        <a:latin typeface="Calibri"/>
                      </a:endParaRPr>
                    </a:p>
                  </a:txBody>
                  <a:tcPr marL="7777" marR="7777" marT="7777" marB="0" anchor="ctr"/>
                </a:tc>
                <a:tc>
                  <a:txBody>
                    <a:bodyPr/>
                    <a:lstStyle/>
                    <a:p>
                      <a:pPr algn="ctr" fontAlgn="ctr"/>
                      <a:endParaRPr lang="en-US" sz="900" b="0" i="0" u="none" strike="noStrike">
                        <a:solidFill>
                          <a:srgbClr val="000000"/>
                        </a:solidFill>
                        <a:effectLst/>
                        <a:latin typeface="Calibri"/>
                      </a:endParaRPr>
                    </a:p>
                  </a:txBody>
                  <a:tcPr marL="7777" marR="7777" marT="7777" marB="0" anchor="ctr"/>
                </a:tc>
                <a:tc>
                  <a:txBody>
                    <a:bodyPr/>
                    <a:lstStyle/>
                    <a:p>
                      <a:pPr algn="ctr" fontAlgn="ctr"/>
                      <a:endParaRPr lang="en-US" sz="900" b="0" i="0" u="none" strike="noStrike" dirty="0">
                        <a:solidFill>
                          <a:srgbClr val="000000"/>
                        </a:solidFill>
                        <a:effectLst/>
                        <a:latin typeface="Calibri"/>
                      </a:endParaRPr>
                    </a:p>
                  </a:txBody>
                  <a:tcPr marL="7777" marR="7777" marT="7777" marB="0" anchor="ctr"/>
                </a:tc>
                <a:tc>
                  <a:txBody>
                    <a:bodyPr/>
                    <a:lstStyle/>
                    <a:p>
                      <a:pPr algn="l" fontAlgn="b"/>
                      <a:endParaRPr lang="en-US" sz="900" b="0" i="0" u="none" strike="noStrike">
                        <a:solidFill>
                          <a:srgbClr val="000000"/>
                        </a:solidFill>
                        <a:effectLst/>
                        <a:latin typeface="Calibri"/>
                      </a:endParaRPr>
                    </a:p>
                  </a:txBody>
                  <a:tcPr marL="7777" marR="7777" marT="7777" marB="0" anchor="b"/>
                </a:tc>
                <a:tc>
                  <a:txBody>
                    <a:bodyPr/>
                    <a:lstStyle/>
                    <a:p>
                      <a:pPr algn="l" fontAlgn="b"/>
                      <a:endParaRPr lang="en-US" sz="900" b="0" i="0" u="none" strike="noStrike" dirty="0">
                        <a:solidFill>
                          <a:srgbClr val="000000"/>
                        </a:solidFill>
                        <a:effectLst/>
                        <a:latin typeface="Calibri"/>
                      </a:endParaRPr>
                    </a:p>
                  </a:txBody>
                  <a:tcPr marL="7777" marR="7777" marT="7777" marB="0" anchor="b"/>
                </a:tc>
              </a:tr>
            </a:tbl>
          </a:graphicData>
        </a:graphic>
      </p:graphicFrame>
      <p:cxnSp>
        <p:nvCxnSpPr>
          <p:cNvPr id="9" name="Straight Connector 8"/>
          <p:cNvCxnSpPr/>
          <p:nvPr/>
        </p:nvCxnSpPr>
        <p:spPr>
          <a:xfrm>
            <a:off x="1091821" y="4558351"/>
            <a:ext cx="1005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01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MERITS &amp; DEMERITS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b="1" dirty="0" smtClean="0">
                <a:solidFill>
                  <a:srgbClr val="FF0000"/>
                </a:solidFill>
                <a:latin typeface="Times New Roman" pitchFamily="18" charset="0"/>
                <a:cs typeface="Times New Roman" pitchFamily="18" charset="0"/>
              </a:rPr>
              <a:t>MERITS</a:t>
            </a:r>
            <a:r>
              <a:rPr lang="en-US" dirty="0" smtClean="0">
                <a:solidFill>
                  <a:srgbClr val="FF0000"/>
                </a:solidFill>
                <a:latin typeface="Times New Roman" pitchFamily="18" charset="0"/>
                <a:cs typeface="Times New Roman" pitchFamily="18" charset="0"/>
              </a:rPr>
              <a:t>:</a:t>
            </a:r>
          </a:p>
          <a:p>
            <a:pPr>
              <a:buFont typeface="Wingdings" pitchFamily="2" charset="2"/>
              <a:buChar char="§"/>
            </a:pPr>
            <a:r>
              <a:rPr lang="en-US" dirty="0" smtClean="0">
                <a:latin typeface="Times New Roman" pitchFamily="18" charset="0"/>
                <a:cs typeface="Times New Roman" pitchFamily="18" charset="0"/>
              </a:rPr>
              <a:t>User will get most </a:t>
            </a:r>
            <a:r>
              <a:rPr lang="en-US" b="1" dirty="0" smtClean="0">
                <a:latin typeface="Times New Roman" pitchFamily="18" charset="0"/>
                <a:cs typeface="Times New Roman" pitchFamily="18" charset="0"/>
              </a:rPr>
              <a:t>appropriate video recommendation </a:t>
            </a:r>
            <a:r>
              <a:rPr lang="en-US" dirty="0" smtClean="0">
                <a:latin typeface="Times New Roman" pitchFamily="18" charset="0"/>
                <a:cs typeface="Times New Roman" pitchFamily="18" charset="0"/>
              </a:rPr>
              <a:t>using user comment.</a:t>
            </a:r>
          </a:p>
          <a:p>
            <a:pPr>
              <a:buFont typeface="Wingdings" pitchFamily="2" charset="2"/>
              <a:buChar char="§"/>
            </a:pPr>
            <a:r>
              <a:rPr lang="en-US" dirty="0" smtClean="0">
                <a:latin typeface="Times New Roman" pitchFamily="18" charset="0"/>
                <a:cs typeface="Times New Roman" pitchFamily="18" charset="0"/>
              </a:rPr>
              <a:t>Only</a:t>
            </a:r>
            <a:r>
              <a:rPr lang="en-US" b="1" dirty="0" smtClean="0">
                <a:latin typeface="Times New Roman" pitchFamily="18" charset="0"/>
                <a:cs typeface="Times New Roman" pitchFamily="18" charset="0"/>
              </a:rPr>
              <a:t> interested </a:t>
            </a:r>
            <a:r>
              <a:rPr lang="en-US" dirty="0" smtClean="0">
                <a:latin typeface="Times New Roman" pitchFamily="18" charset="0"/>
                <a:cs typeface="Times New Roman" pitchFamily="18" charset="0"/>
              </a:rPr>
              <a:t>users will receive the recommendation , hence avoiding </a:t>
            </a:r>
            <a:r>
              <a:rPr lang="en-US" b="1" dirty="0" smtClean="0">
                <a:latin typeface="Times New Roman" pitchFamily="18" charset="0"/>
                <a:cs typeface="Times New Roman" pitchFamily="18" charset="0"/>
              </a:rPr>
              <a:t>irrelevance.</a:t>
            </a:r>
          </a:p>
          <a:p>
            <a:pPr>
              <a:buFont typeface="Wingdings" pitchFamily="2" charset="2"/>
              <a:buChar char="§"/>
            </a:pPr>
            <a:r>
              <a:rPr lang="en-US" b="1" dirty="0" smtClean="0">
                <a:latin typeface="Times New Roman" pitchFamily="18" charset="0"/>
                <a:cs typeface="Times New Roman" pitchFamily="18" charset="0"/>
              </a:rPr>
              <a:t>Network formation </a:t>
            </a:r>
            <a:r>
              <a:rPr lang="en-US" dirty="0" smtClean="0">
                <a:latin typeface="Times New Roman" pitchFamily="18" charset="0"/>
                <a:cs typeface="Times New Roman" pitchFamily="18" charset="0"/>
              </a:rPr>
              <a:t>between users using their comment .</a:t>
            </a:r>
          </a:p>
          <a:p>
            <a:pPr>
              <a:buFont typeface="Wingdings" pitchFamily="2" charset="2"/>
              <a:buChar char="§"/>
            </a:pPr>
            <a:r>
              <a:rPr lang="en-US" dirty="0" smtClean="0">
                <a:latin typeface="Times New Roman" pitchFamily="18" charset="0"/>
                <a:cs typeface="Times New Roman" pitchFamily="18" charset="0"/>
              </a:rPr>
              <a:t>User is </a:t>
            </a:r>
            <a:r>
              <a:rPr lang="en-US" b="1" dirty="0" smtClean="0">
                <a:latin typeface="Times New Roman" pitchFamily="18" charset="0"/>
                <a:cs typeface="Times New Roman" pitchFamily="18" charset="0"/>
              </a:rPr>
              <a:t>unaware</a:t>
            </a:r>
            <a:r>
              <a:rPr lang="en-US" dirty="0" smtClean="0">
                <a:latin typeface="Times New Roman" pitchFamily="18" charset="0"/>
                <a:cs typeface="Times New Roman" pitchFamily="18" charset="0"/>
              </a:rPr>
              <a:t> of formation of network.so user </a:t>
            </a:r>
            <a:r>
              <a:rPr lang="en-US" b="1" dirty="0" smtClean="0">
                <a:latin typeface="Times New Roman" pitchFamily="18" charset="0"/>
                <a:cs typeface="Times New Roman" pitchFamily="18" charset="0"/>
              </a:rPr>
              <a:t>comments</a:t>
            </a:r>
            <a:r>
              <a:rPr lang="en-US" dirty="0" smtClean="0">
                <a:latin typeface="Times New Roman" pitchFamily="18" charset="0"/>
                <a:cs typeface="Times New Roman" pitchFamily="18" charset="0"/>
              </a:rPr>
              <a:t> are always excepted to be </a:t>
            </a:r>
            <a:r>
              <a:rPr lang="en-US" b="1" dirty="0" smtClean="0">
                <a:latin typeface="Times New Roman" pitchFamily="18" charset="0"/>
                <a:cs typeface="Times New Roman" pitchFamily="18" charset="0"/>
              </a:rPr>
              <a:t>genuine</a:t>
            </a:r>
            <a:r>
              <a:rPr lang="en-US" dirty="0" smtClean="0">
                <a:latin typeface="Times New Roman" pitchFamily="18" charset="0"/>
                <a:cs typeface="Times New Roman" pitchFamily="18" charset="0"/>
              </a:rPr>
              <a:t>.</a:t>
            </a:r>
          </a:p>
          <a:p>
            <a:pPr>
              <a:buFont typeface="Wingdings" pitchFamily="2" charset="2"/>
              <a:buChar char="§"/>
            </a:pPr>
            <a:r>
              <a:rPr lang="en-US" b="1" dirty="0" smtClean="0">
                <a:latin typeface="Times New Roman" pitchFamily="18" charset="0"/>
                <a:cs typeface="Times New Roman" pitchFamily="18" charset="0"/>
              </a:rPr>
              <a:t>Sentiment </a:t>
            </a:r>
            <a:r>
              <a:rPr lang="en-US" b="1" dirty="0">
                <a:latin typeface="Times New Roman" pitchFamily="18" charset="0"/>
                <a:cs typeface="Times New Roman" pitchFamily="18" charset="0"/>
              </a:rPr>
              <a:t>analysis </a:t>
            </a:r>
            <a:r>
              <a:rPr lang="en-US" dirty="0">
                <a:latin typeface="Times New Roman" pitchFamily="18" charset="0"/>
                <a:cs typeface="Times New Roman" pitchFamily="18" charset="0"/>
              </a:rPr>
              <a:t>will provide more </a:t>
            </a:r>
            <a:r>
              <a:rPr lang="en-US" b="1" dirty="0">
                <a:latin typeface="Times New Roman" pitchFamily="18" charset="0"/>
                <a:cs typeface="Times New Roman" pitchFamily="18" charset="0"/>
              </a:rPr>
              <a:t>insights</a:t>
            </a:r>
            <a:r>
              <a:rPr lang="en-US" dirty="0">
                <a:latin typeface="Times New Roman" pitchFamily="18" charset="0"/>
                <a:cs typeface="Times New Roman" pitchFamily="18" charset="0"/>
              </a:rPr>
              <a:t> of the data</a:t>
            </a:r>
            <a:r>
              <a:rPr lang="en-US" dirty="0" smtClean="0">
                <a:latin typeface="Times New Roman" pitchFamily="18" charset="0"/>
                <a:cs typeface="Times New Roman" pitchFamily="18" charset="0"/>
              </a:rPr>
              <a:t>.</a:t>
            </a:r>
          </a:p>
          <a:p>
            <a:pPr marL="0" indent="0">
              <a:buNone/>
            </a:pPr>
            <a:r>
              <a:rPr lang="en-US" b="1" dirty="0" smtClean="0">
                <a:solidFill>
                  <a:srgbClr val="FF0000"/>
                </a:solidFill>
                <a:latin typeface="Times New Roman" pitchFamily="18" charset="0"/>
                <a:cs typeface="Times New Roman" pitchFamily="18" charset="0"/>
              </a:rPr>
              <a:t>DEMERITS</a:t>
            </a:r>
            <a:r>
              <a:rPr lang="en-US" dirty="0" smtClean="0">
                <a:latin typeface="Times New Roman" pitchFamily="18" charset="0"/>
                <a:cs typeface="Times New Roman" pitchFamily="18" charset="0"/>
              </a:rPr>
              <a:t>:</a:t>
            </a:r>
          </a:p>
          <a:p>
            <a:pPr>
              <a:buFont typeface="Wingdings" pitchFamily="2" charset="2"/>
              <a:buChar char="§"/>
            </a:pPr>
            <a:r>
              <a:rPr lang="en-US" dirty="0">
                <a:latin typeface="Times New Roman" pitchFamily="18" charset="0"/>
                <a:cs typeface="Times New Roman" pitchFamily="18" charset="0"/>
              </a:rPr>
              <a:t>Recommendations may </a:t>
            </a:r>
            <a:r>
              <a:rPr lang="en-US" b="1" dirty="0">
                <a:latin typeface="Times New Roman" pitchFamily="18" charset="0"/>
                <a:cs typeface="Times New Roman" pitchFamily="18" charset="0"/>
              </a:rPr>
              <a:t>not </a:t>
            </a:r>
            <a:r>
              <a:rPr lang="en-US" dirty="0">
                <a:latin typeface="Times New Roman" pitchFamily="18" charset="0"/>
                <a:cs typeface="Times New Roman" pitchFamily="18" charset="0"/>
              </a:rPr>
              <a:t>be</a:t>
            </a:r>
            <a:r>
              <a:rPr lang="en-US" b="1" dirty="0">
                <a:latin typeface="Times New Roman" pitchFamily="18" charset="0"/>
                <a:cs typeface="Times New Roman" pitchFamily="18" charset="0"/>
              </a:rPr>
              <a:t> accurate </a:t>
            </a:r>
            <a:r>
              <a:rPr lang="en-US" dirty="0">
                <a:latin typeface="Times New Roman" pitchFamily="18" charset="0"/>
                <a:cs typeface="Times New Roman" pitchFamily="18" charset="0"/>
              </a:rPr>
              <a:t>all the time</a:t>
            </a:r>
            <a:r>
              <a:rPr lang="en-US" dirty="0" smtClean="0">
                <a:latin typeface="Times New Roman" pitchFamily="18" charset="0"/>
                <a:cs typeface="Times New Roman" pitchFamily="18" charset="0"/>
              </a:rPr>
              <a:t>.</a:t>
            </a:r>
          </a:p>
          <a:p>
            <a:pPr>
              <a:buFont typeface="Wingdings" pitchFamily="2" charset="2"/>
              <a:buChar char="§"/>
            </a:pPr>
            <a:r>
              <a:rPr lang="en-US" dirty="0" smtClean="0">
                <a:latin typeface="Times New Roman" pitchFamily="18" charset="0"/>
                <a:cs typeface="Times New Roman" pitchFamily="18" charset="0"/>
              </a:rPr>
              <a:t>User comment must be </a:t>
            </a:r>
            <a:r>
              <a:rPr lang="en-US" b="1" dirty="0" smtClean="0">
                <a:latin typeface="Times New Roman" pitchFamily="18" charset="0"/>
                <a:cs typeface="Times New Roman" pitchFamily="18" charset="0"/>
              </a:rPr>
              <a:t>always positive or neutral</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a:buFont typeface="Wingdings" pitchFamily="2" charset="2"/>
              <a:buChar char="§"/>
            </a:pPr>
            <a:endParaRPr lang="en-US" dirty="0" smtClean="0">
              <a:latin typeface="Times New Roman" pitchFamily="18" charset="0"/>
              <a:cs typeface="Times New Roman" pitchFamily="18" charset="0"/>
            </a:endParaRPr>
          </a:p>
          <a:p>
            <a:pPr>
              <a:buFont typeface="Wingdings" pitchFamily="2" charset="2"/>
              <a:buChar char="§"/>
            </a:pP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28</a:t>
            </a:fld>
            <a:endParaRPr lang="en-US"/>
          </a:p>
        </p:txBody>
      </p:sp>
    </p:spTree>
    <p:extLst>
      <p:ext uri="{BB962C8B-B14F-4D97-AF65-F5344CB8AC3E}">
        <p14:creationId xmlns:p14="http://schemas.microsoft.com/office/powerpoint/2010/main" val="42479878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Testing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a:buFont typeface="Wingdings" pitchFamily="2" charset="2"/>
              <a:buChar char="§"/>
            </a:pPr>
            <a:endParaRPr lang="en-US" dirty="0" smtClean="0">
              <a:latin typeface="Times New Roman" pitchFamily="18" charset="0"/>
              <a:cs typeface="Times New Roman" pitchFamily="18" charset="0"/>
            </a:endParaRPr>
          </a:p>
          <a:p>
            <a:pPr>
              <a:buFont typeface="Wingdings" pitchFamily="2" charset="2"/>
              <a:buChar char="§"/>
            </a:pPr>
            <a:r>
              <a:rPr lang="en-US" dirty="0" err="1" smtClean="0">
                <a:hlinkClick r:id="rId2" action="ppaction://hlinkfile"/>
              </a:rPr>
              <a:t>youtube</a:t>
            </a:r>
            <a:r>
              <a:rPr lang="en-US" dirty="0" smtClean="0">
                <a:hlinkClick r:id="rId2" action="ppaction://hlinkfile"/>
              </a:rPr>
              <a:t> test case.docx</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29</a:t>
            </a:fld>
            <a:endParaRPr lang="en-US"/>
          </a:p>
        </p:txBody>
      </p:sp>
    </p:spTree>
    <p:extLst>
      <p:ext uri="{BB962C8B-B14F-4D97-AF65-F5344CB8AC3E}">
        <p14:creationId xmlns:p14="http://schemas.microsoft.com/office/powerpoint/2010/main" val="3028978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b="1" dirty="0" smtClean="0">
                <a:solidFill>
                  <a:srgbClr val="FF0000"/>
                </a:solidFill>
                <a:latin typeface="Times New Roman" pitchFamily="18" charset="0"/>
                <a:cs typeface="Times New Roman" pitchFamily="18" charset="0"/>
              </a:rPr>
              <a:t>YOUTUBE:</a:t>
            </a:r>
          </a:p>
          <a:p>
            <a:pPr>
              <a:buFont typeface="Wingdings" pitchFamily="2" charset="2"/>
              <a:buChar char="§"/>
            </a:pPr>
            <a:r>
              <a:rPr lang="en-US" dirty="0" smtClean="0">
                <a:latin typeface="Times New Roman" pitchFamily="18" charset="0"/>
                <a:cs typeface="Times New Roman" pitchFamily="18" charset="0"/>
              </a:rPr>
              <a:t>It’s a </a:t>
            </a:r>
            <a:r>
              <a:rPr lang="en-US" b="1" dirty="0" smtClean="0">
                <a:latin typeface="Times New Roman" pitchFamily="18" charset="0"/>
                <a:cs typeface="Times New Roman" pitchFamily="18" charset="0"/>
              </a:rPr>
              <a:t>open</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video-sharing platform </a:t>
            </a:r>
            <a:r>
              <a:rPr lang="en-US" dirty="0" smtClean="0">
                <a:latin typeface="Times New Roman" pitchFamily="18" charset="0"/>
                <a:cs typeface="Times New Roman" pitchFamily="18" charset="0"/>
              </a:rPr>
              <a:t>where </a:t>
            </a:r>
            <a:r>
              <a:rPr lang="en-US" dirty="0">
                <a:latin typeface="Times New Roman" pitchFamily="18" charset="0"/>
                <a:cs typeface="Times New Roman" pitchFamily="18" charset="0"/>
              </a:rPr>
              <a:t>user can </a:t>
            </a:r>
            <a:r>
              <a:rPr lang="en-US" dirty="0" err="1" smtClean="0">
                <a:latin typeface="Times New Roman" pitchFamily="18" charset="0"/>
                <a:cs typeface="Times New Roman" pitchFamily="18" charset="0"/>
              </a:rPr>
              <a:t>upload,view</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comment,like</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or </a:t>
            </a:r>
            <a:r>
              <a:rPr lang="en-US" dirty="0">
                <a:latin typeface="Times New Roman" pitchFamily="18" charset="0"/>
                <a:cs typeface="Times New Roman" pitchFamily="18" charset="0"/>
              </a:rPr>
              <a:t>dislike </a:t>
            </a:r>
            <a:r>
              <a:rPr lang="en-US" dirty="0" smtClean="0">
                <a:latin typeface="Times New Roman" pitchFamily="18" charset="0"/>
                <a:cs typeface="Times New Roman" pitchFamily="18" charset="0"/>
              </a:rPr>
              <a:t>videos.</a:t>
            </a:r>
            <a:endParaRPr lang="en-US" b="1" dirty="0">
              <a:solidFill>
                <a:srgbClr val="FF0000"/>
              </a:solidFill>
              <a:latin typeface="Times New Roman" pitchFamily="18" charset="0"/>
              <a:cs typeface="Times New Roman" pitchFamily="18" charset="0"/>
            </a:endParaRPr>
          </a:p>
          <a:p>
            <a:pPr>
              <a:buFont typeface="Wingdings" pitchFamily="2" charset="2"/>
              <a:buChar char="§"/>
            </a:pPr>
            <a:r>
              <a:rPr lang="en-US" dirty="0" smtClean="0">
                <a:latin typeface="Times New Roman" pitchFamily="18" charset="0"/>
                <a:cs typeface="Times New Roman" pitchFamily="18" charset="0"/>
              </a:rPr>
              <a:t>Users can upload</a:t>
            </a:r>
            <a:r>
              <a:rPr lang="en-US" dirty="0">
                <a:latin typeface="Times New Roman" pitchFamily="18" charset="0"/>
                <a:cs typeface="Times New Roman" pitchFamily="18" charset="0"/>
              </a:rPr>
              <a:t> an </a:t>
            </a:r>
            <a:r>
              <a:rPr lang="en-US" b="1" dirty="0" smtClean="0">
                <a:latin typeface="Times New Roman" pitchFamily="18" charset="0"/>
                <a:cs typeface="Times New Roman" pitchFamily="18" charset="0"/>
              </a:rPr>
              <a:t>unlimited videos</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and </a:t>
            </a:r>
            <a:r>
              <a:rPr lang="en-US" b="1" dirty="0">
                <a:latin typeface="Times New Roman" pitchFamily="18" charset="0"/>
                <a:cs typeface="Times New Roman" pitchFamily="18" charset="0"/>
              </a:rPr>
              <a:t>add </a:t>
            </a:r>
            <a:r>
              <a:rPr lang="en-US" b="1" dirty="0" smtClean="0">
                <a:latin typeface="Times New Roman" pitchFamily="18" charset="0"/>
                <a:cs typeface="Times New Roman" pitchFamily="18" charset="0"/>
              </a:rPr>
              <a:t>comments</a:t>
            </a:r>
            <a:r>
              <a:rPr lang="en-US" dirty="0" smtClean="0">
                <a:latin typeface="Times New Roman" pitchFamily="18" charset="0"/>
                <a:cs typeface="Times New Roman" pitchFamily="18" charset="0"/>
              </a:rPr>
              <a:t>.</a:t>
            </a:r>
          </a:p>
          <a:p>
            <a:pPr>
              <a:buFont typeface="Wingdings" pitchFamily="2" charset="2"/>
              <a:buChar char="§"/>
            </a:pPr>
            <a:r>
              <a:rPr lang="en-US" dirty="0" smtClean="0">
                <a:latin typeface="Times New Roman" pitchFamily="18" charset="0"/>
                <a:cs typeface="Times New Roman" pitchFamily="18" charset="0"/>
              </a:rPr>
              <a:t>YouTube</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has </a:t>
            </a:r>
            <a:r>
              <a:rPr lang="en-US" b="1" dirty="0" smtClean="0">
                <a:latin typeface="Times New Roman" pitchFamily="18" charset="0"/>
                <a:cs typeface="Times New Roman" pitchFamily="18" charset="0"/>
              </a:rPr>
              <a:t>enormous repository</a:t>
            </a:r>
            <a:r>
              <a:rPr lang="en-US" dirty="0" smtClean="0">
                <a:latin typeface="Times New Roman" pitchFamily="18" charset="0"/>
                <a:cs typeface="Times New Roman" pitchFamily="18" charset="0"/>
              </a:rPr>
              <a:t> due to which </a:t>
            </a:r>
            <a:r>
              <a:rPr lang="en-US" b="1" dirty="0" smtClean="0">
                <a:latin typeface="Times New Roman" pitchFamily="18" charset="0"/>
                <a:cs typeface="Times New Roman" pitchFamily="18" charset="0"/>
              </a:rPr>
              <a:t>exploration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discovery </a:t>
            </a:r>
            <a:r>
              <a:rPr lang="en-US" dirty="0" smtClean="0">
                <a:latin typeface="Times New Roman" pitchFamily="18" charset="0"/>
                <a:cs typeface="Times New Roman" pitchFamily="18" charset="0"/>
              </a:rPr>
              <a:t>is a </a:t>
            </a:r>
            <a:r>
              <a:rPr lang="en-US" b="1" dirty="0" smtClean="0">
                <a:latin typeface="Times New Roman" pitchFamily="18" charset="0"/>
                <a:cs typeface="Times New Roman" pitchFamily="18" charset="0"/>
              </a:rPr>
              <a:t>daunting </a:t>
            </a:r>
            <a:r>
              <a:rPr lang="en-US" b="1" dirty="0">
                <a:latin typeface="Times New Roman" pitchFamily="18" charset="0"/>
                <a:cs typeface="Times New Roman" pitchFamily="18" charset="0"/>
              </a:rPr>
              <a:t>task</a:t>
            </a:r>
            <a:r>
              <a:rPr lang="en-US" dirty="0" smtClean="0">
                <a:latin typeface="Times New Roman" pitchFamily="18" charset="0"/>
                <a:cs typeface="Times New Roman" pitchFamily="18" charset="0"/>
              </a:rPr>
              <a:t>.</a:t>
            </a:r>
            <a:endParaRPr lang="en-US" b="1" dirty="0" smtClean="0">
              <a:solidFill>
                <a:srgbClr val="FF0000"/>
              </a:solidFill>
            </a:endParaRPr>
          </a:p>
          <a:p>
            <a:r>
              <a:rPr lang="en-US" b="1" dirty="0">
                <a:solidFill>
                  <a:srgbClr val="FF0000"/>
                </a:solidFill>
                <a:latin typeface="Times New Roman" pitchFamily="18" charset="0"/>
                <a:cs typeface="Times New Roman" pitchFamily="18" charset="0"/>
              </a:rPr>
              <a:t>SENTIMENT  ANALYSIS</a:t>
            </a:r>
            <a:r>
              <a:rPr lang="en-US" b="1" dirty="0" smtClean="0">
                <a:solidFill>
                  <a:srgbClr val="FF0000"/>
                </a:solidFill>
                <a:latin typeface="Times New Roman" pitchFamily="18" charset="0"/>
                <a:cs typeface="Times New Roman" pitchFamily="18" charset="0"/>
              </a:rPr>
              <a:t>:</a:t>
            </a:r>
          </a:p>
          <a:p>
            <a:pPr>
              <a:buFont typeface="Wingdings" pitchFamily="2" charset="2"/>
              <a:buChar char="§"/>
            </a:pPr>
            <a:r>
              <a:rPr lang="en-US" dirty="0" smtClean="0">
                <a:latin typeface="Times New Roman" pitchFamily="18" charset="0"/>
                <a:cs typeface="Times New Roman" pitchFamily="18" charset="0"/>
              </a:rPr>
              <a:t>It’s a task of </a:t>
            </a:r>
            <a:r>
              <a:rPr lang="en-US" b="1" dirty="0" smtClean="0">
                <a:latin typeface="Times New Roman" pitchFamily="18" charset="0"/>
                <a:cs typeface="Times New Roman" pitchFamily="18" charset="0"/>
              </a:rPr>
              <a:t>natural </a:t>
            </a:r>
            <a:r>
              <a:rPr lang="en-US" b="1" dirty="0">
                <a:latin typeface="Times New Roman" pitchFamily="18" charset="0"/>
                <a:cs typeface="Times New Roman" pitchFamily="18" charset="0"/>
              </a:rPr>
              <a:t>language processing</a:t>
            </a:r>
            <a:r>
              <a:rPr lang="en-US" dirty="0">
                <a:latin typeface="Times New Roman" pitchFamily="18" charset="0"/>
                <a:cs typeface="Times New Roman" pitchFamily="18" charset="0"/>
              </a:rPr>
              <a:t> which </a:t>
            </a:r>
            <a:r>
              <a:rPr lang="en-US" dirty="0" smtClean="0">
                <a:latin typeface="Times New Roman" pitchFamily="18" charset="0"/>
                <a:cs typeface="Times New Roman" pitchFamily="18" charset="0"/>
              </a:rPr>
              <a:t>classifies </a:t>
            </a:r>
            <a:r>
              <a:rPr lang="en-US" dirty="0">
                <a:latin typeface="Times New Roman" pitchFamily="18" charset="0"/>
                <a:cs typeface="Times New Roman" pitchFamily="18" charset="0"/>
              </a:rPr>
              <a:t>documents into categories according to people's </a:t>
            </a:r>
            <a:r>
              <a:rPr lang="en-US" dirty="0" smtClean="0">
                <a:latin typeface="Times New Roman" pitchFamily="18" charset="0"/>
                <a:cs typeface="Times New Roman" pitchFamily="18" charset="0"/>
              </a:rPr>
              <a:t>sentiments.</a:t>
            </a:r>
          </a:p>
          <a:p>
            <a:pPr>
              <a:buFont typeface="Wingdings" pitchFamily="2" charset="2"/>
              <a:buChar char="§"/>
            </a:pPr>
            <a:r>
              <a:rPr lang="en-US" dirty="0">
                <a:latin typeface="Times New Roman" pitchFamily="18" charset="0"/>
                <a:cs typeface="Times New Roman" pitchFamily="18" charset="0"/>
              </a:rPr>
              <a:t>Useful in</a:t>
            </a:r>
            <a:r>
              <a:rPr lang="en-US" b="1" dirty="0">
                <a:latin typeface="Times New Roman" pitchFamily="18" charset="0"/>
                <a:cs typeface="Times New Roman" pitchFamily="18" charset="0"/>
              </a:rPr>
              <a:t> social media monitoring </a:t>
            </a:r>
            <a:r>
              <a:rPr lang="en-US" dirty="0" smtClean="0">
                <a:latin typeface="Times New Roman" pitchFamily="18" charset="0"/>
                <a:cs typeface="Times New Roman" pitchFamily="18" charset="0"/>
              </a:rPr>
              <a:t>mood </a:t>
            </a:r>
            <a:r>
              <a:rPr lang="en-US" dirty="0">
                <a:latin typeface="Times New Roman" pitchFamily="18" charset="0"/>
                <a:cs typeface="Times New Roman" pitchFamily="18" charset="0"/>
              </a:rPr>
              <a:t>of consumers </a:t>
            </a:r>
            <a:r>
              <a:rPr lang="en-US" dirty="0" smtClean="0">
                <a:latin typeface="Times New Roman" pitchFamily="18" charset="0"/>
                <a:cs typeface="Times New Roman" pitchFamily="18" charset="0"/>
              </a:rPr>
              <a:t>toward </a:t>
            </a:r>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application </a:t>
            </a:r>
            <a:r>
              <a:rPr lang="en-US" dirty="0">
                <a:latin typeface="Times New Roman" pitchFamily="18" charset="0"/>
                <a:cs typeface="Times New Roman" pitchFamily="18" charset="0"/>
              </a:rPr>
              <a:t>and determine whether they are viewed positively or </a:t>
            </a:r>
            <a:r>
              <a:rPr lang="en-US" dirty="0" smtClean="0">
                <a:latin typeface="Times New Roman" pitchFamily="18" charset="0"/>
                <a:cs typeface="Times New Roman" pitchFamily="18" charset="0"/>
              </a:rPr>
              <a:t>negatively.</a:t>
            </a:r>
            <a:endParaRPr lang="en-US" dirty="0">
              <a:latin typeface="Times New Roman" pitchFamily="18" charset="0"/>
              <a:cs typeface="Times New Roman" pitchFamily="18" charset="0"/>
            </a:endParaRPr>
          </a:p>
          <a:p>
            <a:pPr>
              <a:buFont typeface="Wingdings" pitchFamily="2" charset="2"/>
              <a:buChar char="§"/>
            </a:pPr>
            <a:r>
              <a:rPr lang="en-US" dirty="0" smtClean="0">
                <a:latin typeface="Times New Roman" pitchFamily="18" charset="0"/>
                <a:cs typeface="Times New Roman" pitchFamily="18" charset="0"/>
              </a:rPr>
              <a:t>Here </a:t>
            </a:r>
            <a:r>
              <a:rPr lang="en-US" dirty="0">
                <a:latin typeface="Times New Roman" pitchFamily="18" charset="0"/>
                <a:cs typeface="Times New Roman" pitchFamily="18" charset="0"/>
              </a:rPr>
              <a:t>we are using YouTube comments to </a:t>
            </a:r>
            <a:r>
              <a:rPr lang="en-US" b="1" dirty="0">
                <a:latin typeface="Times New Roman" pitchFamily="18" charset="0"/>
                <a:cs typeface="Times New Roman" pitchFamily="18" charset="0"/>
              </a:rPr>
              <a:t>analyze</a:t>
            </a:r>
            <a:r>
              <a:rPr lang="en-US" dirty="0">
                <a:latin typeface="Times New Roman" pitchFamily="18" charset="0"/>
                <a:cs typeface="Times New Roman" pitchFamily="18" charset="0"/>
              </a:rPr>
              <a:t> the videos and for </a:t>
            </a:r>
            <a:r>
              <a:rPr lang="en-US" b="1" dirty="0">
                <a:latin typeface="Times New Roman" pitchFamily="18" charset="0"/>
                <a:cs typeface="Times New Roman" pitchFamily="18" charset="0"/>
              </a:rPr>
              <a:t>recommendation</a:t>
            </a:r>
            <a:r>
              <a:rPr lang="en-US" dirty="0">
                <a:latin typeface="Times New Roman" pitchFamily="18" charset="0"/>
                <a:cs typeface="Times New Roman" pitchFamily="18" charset="0"/>
              </a:rPr>
              <a:t> purpose.</a:t>
            </a:r>
          </a:p>
          <a:p>
            <a:pPr>
              <a:buFont typeface="Wingdings" pitchFamily="2" charset="2"/>
              <a:buChar char="§"/>
            </a:pPr>
            <a:endParaRPr lang="en-US" dirty="0">
              <a:latin typeface="Times New Roman" pitchFamily="18" charset="0"/>
              <a:cs typeface="Times New Roman" pitchFamily="18" charset="0"/>
            </a:endParaRPr>
          </a:p>
          <a:p>
            <a:pPr>
              <a:buFont typeface="Wingdings" pitchFamily="2" charset="2"/>
              <a:buChar char="§"/>
            </a:pPr>
            <a:endParaRPr lang="en-US" b="1" dirty="0">
              <a:solidFill>
                <a:srgbClr val="FF0000"/>
              </a:solidFill>
            </a:endParaRPr>
          </a:p>
          <a:p>
            <a:endParaRPr lang="en-US" b="1" dirty="0" smtClean="0">
              <a:solidFill>
                <a:srgbClr val="FF0000"/>
              </a:solidFill>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a:t>
            </a:fld>
            <a:endParaRPr lang="en-US"/>
          </a:p>
        </p:txBody>
      </p:sp>
    </p:spTree>
    <p:extLst>
      <p:ext uri="{BB962C8B-B14F-4D97-AF65-F5344CB8AC3E}">
        <p14:creationId xmlns:p14="http://schemas.microsoft.com/office/powerpoint/2010/main" val="1061340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WORK FLOW</a:t>
            </a:r>
            <a:endParaRPr lang="en-US"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30</a:t>
            </a:fld>
            <a:endParaRPr lang="en-US"/>
          </a:p>
        </p:txBody>
      </p:sp>
      <p:sp>
        <p:nvSpPr>
          <p:cNvPr id="10" name="TextBox 9"/>
          <p:cNvSpPr txBox="1"/>
          <p:nvPr/>
        </p:nvSpPr>
        <p:spPr>
          <a:xfrm>
            <a:off x="2249050" y="5351838"/>
            <a:ext cx="1709175" cy="369332"/>
          </a:xfrm>
          <a:prstGeom prst="rect">
            <a:avLst/>
          </a:prstGeom>
          <a:noFill/>
        </p:spPr>
        <p:txBody>
          <a:bodyPr wrap="square" rtlCol="0">
            <a:spAutoFit/>
          </a:bodyPr>
          <a:lstStyle/>
          <a:p>
            <a:r>
              <a:rPr lang="en-US" dirty="0" smtClean="0"/>
              <a:t>Analytical phase</a:t>
            </a:r>
            <a:endParaRPr lang="en-US" dirty="0"/>
          </a:p>
        </p:txBody>
      </p:sp>
      <p:sp>
        <p:nvSpPr>
          <p:cNvPr id="11" name="TextBox 10"/>
          <p:cNvSpPr txBox="1"/>
          <p:nvPr/>
        </p:nvSpPr>
        <p:spPr>
          <a:xfrm>
            <a:off x="7603299" y="5373666"/>
            <a:ext cx="2480153" cy="369332"/>
          </a:xfrm>
          <a:prstGeom prst="rect">
            <a:avLst/>
          </a:prstGeom>
          <a:noFill/>
        </p:spPr>
        <p:txBody>
          <a:bodyPr wrap="square" rtlCol="0">
            <a:spAutoFit/>
          </a:bodyPr>
          <a:lstStyle/>
          <a:p>
            <a:pPr algn="ctr"/>
            <a:r>
              <a:rPr lang="en-US" dirty="0" smtClean="0"/>
              <a:t>Design phase</a:t>
            </a:r>
            <a:endParaRPr lang="en-US" dirty="0"/>
          </a:p>
        </p:txBody>
      </p:sp>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968" y="1680519"/>
            <a:ext cx="10280821" cy="463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1963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REFRENCES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097280" y="1873030"/>
            <a:ext cx="10058400" cy="4023360"/>
          </a:xfrm>
        </p:spPr>
        <p:txBody>
          <a:bodyPr>
            <a:normAutofit fontScale="92500" lnSpcReduction="10000"/>
          </a:bodyPr>
          <a:lstStyle/>
          <a:p>
            <a:pPr marL="0" indent="0">
              <a:buNone/>
            </a:pPr>
            <a:r>
              <a:rPr lang="en-US" dirty="0" smtClean="0"/>
              <a:t>[</a:t>
            </a:r>
            <a:r>
              <a:rPr lang="en-US" dirty="0" smtClean="0">
                <a:latin typeface="Times New Roman" pitchFamily="18" charset="0"/>
                <a:cs typeface="Times New Roman" pitchFamily="18" charset="0"/>
              </a:rPr>
              <a:t>1]Rahim</a:t>
            </a:r>
            <a:r>
              <a:rPr lang="en-US" dirty="0">
                <a:latin typeface="Times New Roman" pitchFamily="18" charset="0"/>
                <a:cs typeface="Times New Roman" pitchFamily="18" charset="0"/>
              </a:rPr>
              <a:t>, M. S., </a:t>
            </a:r>
            <a:r>
              <a:rPr lang="en-US" dirty="0" err="1">
                <a:latin typeface="Times New Roman" pitchFamily="18" charset="0"/>
                <a:cs typeface="Times New Roman" pitchFamily="18" charset="0"/>
              </a:rPr>
              <a:t>Chowdhury</a:t>
            </a:r>
            <a:r>
              <a:rPr lang="en-US" dirty="0">
                <a:latin typeface="Times New Roman" pitchFamily="18" charset="0"/>
                <a:cs typeface="Times New Roman" pitchFamily="18" charset="0"/>
              </a:rPr>
              <a:t>, A. Z. M. E., Islam, M. A., &amp; Islam, M. R. (2017). Mining trailers data from </a:t>
            </a:r>
            <a:r>
              <a:rPr lang="en-US" dirty="0" err="1">
                <a:latin typeface="Times New Roman" pitchFamily="18" charset="0"/>
                <a:cs typeface="Times New Roman" pitchFamily="18" charset="0"/>
              </a:rPr>
              <a:t>youtube</a:t>
            </a:r>
            <a:r>
              <a:rPr lang="en-US" dirty="0">
                <a:latin typeface="Times New Roman" pitchFamily="18" charset="0"/>
                <a:cs typeface="Times New Roman" pitchFamily="18" charset="0"/>
              </a:rPr>
              <a:t> for predicting gross income of movies. 2017 IEEE Region 10 Humanitarian Technology Conference (R10-HTC). </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[2]</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Bhuiyan</a:t>
            </a:r>
            <a:r>
              <a:rPr lang="en-US" dirty="0">
                <a:latin typeface="Times New Roman" pitchFamily="18" charset="0"/>
                <a:cs typeface="Times New Roman" pitchFamily="18" charset="0"/>
              </a:rPr>
              <a:t>, H., </a:t>
            </a:r>
            <a:r>
              <a:rPr lang="en-US" dirty="0" err="1">
                <a:latin typeface="Times New Roman" pitchFamily="18" charset="0"/>
                <a:cs typeface="Times New Roman" pitchFamily="18" charset="0"/>
              </a:rPr>
              <a:t>Ara</a:t>
            </a:r>
            <a:r>
              <a:rPr lang="en-US" dirty="0">
                <a:latin typeface="Times New Roman" pitchFamily="18" charset="0"/>
                <a:cs typeface="Times New Roman" pitchFamily="18" charset="0"/>
              </a:rPr>
              <a:t>, J., </a:t>
            </a:r>
            <a:r>
              <a:rPr lang="en-US" dirty="0" err="1">
                <a:latin typeface="Times New Roman" pitchFamily="18" charset="0"/>
                <a:cs typeface="Times New Roman" pitchFamily="18" charset="0"/>
              </a:rPr>
              <a:t>Bardhan</a:t>
            </a:r>
            <a:r>
              <a:rPr lang="en-US" dirty="0">
                <a:latin typeface="Times New Roman" pitchFamily="18" charset="0"/>
                <a:cs typeface="Times New Roman" pitchFamily="18" charset="0"/>
              </a:rPr>
              <a:t>, R., &amp; Islam, M. R. (2017). Retrieving YouTube video by sentiment analysis on user comment. 2017 IEEE International Conference on Signal and Image Processing Applications (ICSIPA). </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[3]</a:t>
            </a:r>
            <a:r>
              <a:rPr lang="en-US" dirty="0"/>
              <a:t> </a:t>
            </a:r>
            <a:r>
              <a:rPr lang="en-US" dirty="0">
                <a:latin typeface="Times New Roman" pitchFamily="18" charset="0"/>
                <a:cs typeface="Times New Roman" pitchFamily="18" charset="0"/>
              </a:rPr>
              <a:t>Paul Covington, Jay Adams, </a:t>
            </a:r>
            <a:r>
              <a:rPr lang="en-US" dirty="0" err="1">
                <a:latin typeface="Times New Roman" pitchFamily="18" charset="0"/>
                <a:cs typeface="Times New Roman" pitchFamily="18" charset="0"/>
              </a:rPr>
              <a:t>Emre</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Sargin</a:t>
            </a:r>
            <a:r>
              <a:rPr lang="en-US" dirty="0" smtClean="0">
                <a:latin typeface="Times New Roman" pitchFamily="18" charset="0"/>
                <a:cs typeface="Times New Roman" pitchFamily="18" charset="0"/>
              </a:rPr>
              <a:t>.</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Deep Neural Networks for </a:t>
            </a:r>
            <a:r>
              <a:rPr lang="en-US" dirty="0" smtClean="0">
                <a:latin typeface="Times New Roman" pitchFamily="18" charset="0"/>
                <a:cs typeface="Times New Roman" pitchFamily="18" charset="0"/>
              </a:rPr>
              <a:t>YouTube Recommendations.</a:t>
            </a:r>
            <a:r>
              <a:rPr lang="en-US" dirty="0">
                <a:latin typeface="Times New Roman" pitchFamily="18" charset="0"/>
                <a:cs typeface="Times New Roman" pitchFamily="18" charset="0"/>
              </a:rPr>
              <a:t> Published 2016 in </a:t>
            </a:r>
            <a:r>
              <a:rPr lang="en-US" dirty="0" err="1" smtClean="0">
                <a:latin typeface="Times New Roman" pitchFamily="18" charset="0"/>
                <a:cs typeface="Times New Roman" pitchFamily="18" charset="0"/>
              </a:rPr>
              <a:t>RecSys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[4]</a:t>
            </a:r>
            <a:r>
              <a:rPr lang="en-US" dirty="0" smtClean="0"/>
              <a:t> </a:t>
            </a:r>
            <a:r>
              <a:rPr lang="en-US" dirty="0">
                <a:latin typeface="Times New Roman" pitchFamily="18" charset="0"/>
                <a:cs typeface="Times New Roman" pitchFamily="18" charset="0"/>
              </a:rPr>
              <a:t>Muhammad </a:t>
            </a:r>
            <a:r>
              <a:rPr lang="en-US" dirty="0" err="1">
                <a:latin typeface="Times New Roman" pitchFamily="18" charset="0"/>
                <a:cs typeface="Times New Roman" pitchFamily="18" charset="0"/>
              </a:rPr>
              <a:t>Zubair</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Asghar</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Shakeel</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Ahmad, </a:t>
            </a:r>
            <a:r>
              <a:rPr lang="en-US" dirty="0" err="1">
                <a:latin typeface="Times New Roman" pitchFamily="18" charset="0"/>
                <a:cs typeface="Times New Roman" pitchFamily="18" charset="0"/>
              </a:rPr>
              <a:t>Afsana</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Marwat</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Fazal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Masud</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Kundi</a:t>
            </a:r>
            <a:r>
              <a:rPr lang="en-US" dirty="0" smtClean="0">
                <a:latin typeface="Times New Roman" pitchFamily="18" charset="0"/>
                <a:cs typeface="Times New Roman" pitchFamily="18" charset="0"/>
              </a:rPr>
              <a:t>.</a:t>
            </a:r>
            <a:r>
              <a:rPr lang="en-US" dirty="0">
                <a:solidFill>
                  <a:schemeClr val="dk1"/>
                </a:solidFill>
                <a:latin typeface="Times New Roman" pitchFamily="18" charset="0"/>
                <a:cs typeface="Times New Roman" pitchFamily="18" charset="0"/>
              </a:rPr>
              <a:t> Sentiment Analysis on YouTube: A Brief </a:t>
            </a:r>
            <a:r>
              <a:rPr lang="en-US" dirty="0" smtClean="0">
                <a:solidFill>
                  <a:schemeClr val="dk1"/>
                </a:solidFill>
                <a:latin typeface="Times New Roman" pitchFamily="18" charset="0"/>
                <a:cs typeface="Times New Roman" pitchFamily="18" charset="0"/>
              </a:rPr>
              <a:t>Survey.2015.</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[5]Song </a:t>
            </a:r>
            <a:r>
              <a:rPr lang="en-US" dirty="0">
                <a:latin typeface="Times New Roman" pitchFamily="18" charset="0"/>
                <a:cs typeface="Times New Roman" pitchFamily="18" charset="0"/>
              </a:rPr>
              <a:t>Qin, Ronaldo </a:t>
            </a:r>
            <a:r>
              <a:rPr lang="en-US" dirty="0" err="1">
                <a:latin typeface="Times New Roman" pitchFamily="18" charset="0"/>
                <a:cs typeface="Times New Roman" pitchFamily="18" charset="0"/>
              </a:rPr>
              <a:t>Menezes</a:t>
            </a:r>
            <a:r>
              <a:rPr lang="en-US" dirty="0">
                <a:latin typeface="Times New Roman" pitchFamily="18" charset="0"/>
                <a:cs typeface="Times New Roman" pitchFamily="18" charset="0"/>
              </a:rPr>
              <a:t>, Marius </a:t>
            </a:r>
            <a:r>
              <a:rPr lang="en-US" dirty="0" err="1">
                <a:latin typeface="Times New Roman" pitchFamily="18" charset="0"/>
                <a:cs typeface="Times New Roman" pitchFamily="18" charset="0"/>
              </a:rPr>
              <a:t>Silaghi</a:t>
            </a:r>
            <a:r>
              <a:rPr lang="en-US" dirty="0">
                <a:latin typeface="Times New Roman" pitchFamily="18" charset="0"/>
                <a:cs typeface="Times New Roman" pitchFamily="18" charset="0"/>
              </a:rPr>
              <a:t>,"A Recommender System </a:t>
            </a:r>
            <a:r>
              <a:rPr lang="en-US" dirty="0" smtClean="0">
                <a:latin typeface="Times New Roman" pitchFamily="18" charset="0"/>
                <a:cs typeface="Times New Roman" pitchFamily="18" charset="0"/>
              </a:rPr>
              <a:t>for YouTube </a:t>
            </a:r>
            <a:r>
              <a:rPr lang="en-US" dirty="0">
                <a:latin typeface="Times New Roman" pitchFamily="18" charset="0"/>
                <a:cs typeface="Times New Roman" pitchFamily="18" charset="0"/>
              </a:rPr>
              <a:t>Based on its Network of </a:t>
            </a:r>
            <a:r>
              <a:rPr lang="en-US" dirty="0" err="1">
                <a:latin typeface="Times New Roman" pitchFamily="18" charset="0"/>
                <a:cs typeface="Times New Roman" pitchFamily="18" charset="0"/>
              </a:rPr>
              <a:t>Reviewers",in</a:t>
            </a:r>
            <a:r>
              <a:rPr lang="en-US" dirty="0">
                <a:latin typeface="Times New Roman" pitchFamily="18" charset="0"/>
                <a:cs typeface="Times New Roman" pitchFamily="18" charset="0"/>
              </a:rPr>
              <a:t> IEEE </a:t>
            </a:r>
            <a:r>
              <a:rPr lang="en-US">
                <a:latin typeface="Times New Roman" pitchFamily="18" charset="0"/>
                <a:cs typeface="Times New Roman" pitchFamily="18" charset="0"/>
              </a:rPr>
              <a:t>International </a:t>
            </a:r>
            <a:r>
              <a:rPr lang="en-US" smtClean="0">
                <a:latin typeface="Times New Roman" pitchFamily="18" charset="0"/>
                <a:cs typeface="Times New Roman" pitchFamily="18" charset="0"/>
              </a:rPr>
              <a:t>Conference </a:t>
            </a:r>
            <a:r>
              <a:rPr lang="en-US" dirty="0">
                <a:latin typeface="Times New Roman" pitchFamily="18" charset="0"/>
                <a:cs typeface="Times New Roman" pitchFamily="18" charset="0"/>
              </a:rPr>
              <a:t>on Privacy, Security, Risk and Trust,30 September 2010</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31</a:t>
            </a:fld>
            <a:endParaRPr lang="en-US"/>
          </a:p>
        </p:txBody>
      </p:sp>
    </p:spTree>
    <p:extLst>
      <p:ext uri="{BB962C8B-B14F-4D97-AF65-F5344CB8AC3E}">
        <p14:creationId xmlns:p14="http://schemas.microsoft.com/office/powerpoint/2010/main" val="34515262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PAPER PUBLICATION DETAILS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buFont typeface="Wingdings" pitchFamily="2" charset="2"/>
              <a:buChar char="§"/>
            </a:pPr>
            <a:r>
              <a:rPr lang="en-IN" b="1" dirty="0">
                <a:latin typeface="Times New Roman" pitchFamily="18" charset="0"/>
                <a:cs typeface="Times New Roman" pitchFamily="18" charset="0"/>
              </a:rPr>
              <a:t> Unique Identification Number </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IJRAR1904502</a:t>
            </a:r>
          </a:p>
          <a:p>
            <a:pPr>
              <a:buFont typeface="Wingdings" pitchFamily="2" charset="2"/>
              <a:buChar char="§"/>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Paper </a:t>
            </a:r>
            <a:r>
              <a:rPr lang="en-IN" b="1" dirty="0">
                <a:latin typeface="Times New Roman" pitchFamily="18" charset="0"/>
                <a:cs typeface="Times New Roman" pitchFamily="18" charset="0"/>
              </a:rPr>
              <a:t>ID </a:t>
            </a:r>
            <a:r>
              <a:rPr lang="en-IN" dirty="0">
                <a:latin typeface="Times New Roman" pitchFamily="18" charset="0"/>
                <a:cs typeface="Times New Roman" pitchFamily="18" charset="0"/>
              </a:rPr>
              <a:t>- 192437</a:t>
            </a:r>
          </a:p>
          <a:p>
            <a:pPr>
              <a:buFont typeface="Wingdings" pitchFamily="2" charset="2"/>
              <a:buChar char="§"/>
            </a:pPr>
            <a:r>
              <a:rPr lang="en-IN" dirty="0">
                <a:latin typeface="Times New Roman" pitchFamily="18" charset="0"/>
                <a:cs typeface="Times New Roman" pitchFamily="18" charset="0"/>
              </a:rPr>
              <a:t>  </a:t>
            </a:r>
            <a:r>
              <a:rPr lang="en-IN" b="1" dirty="0">
                <a:latin typeface="Times New Roman" pitchFamily="18" charset="0"/>
                <a:cs typeface="Times New Roman" pitchFamily="18" charset="0"/>
              </a:rPr>
              <a:t>Page Number(s)</a:t>
            </a:r>
            <a:r>
              <a:rPr lang="en-IN" dirty="0">
                <a:latin typeface="Times New Roman" pitchFamily="18" charset="0"/>
                <a:cs typeface="Times New Roman" pitchFamily="18" charset="0"/>
              </a:rPr>
              <a:t> - 12-16</a:t>
            </a:r>
          </a:p>
          <a:p>
            <a:pPr>
              <a:buFont typeface="Wingdings" pitchFamily="2" charset="2"/>
              <a:buChar char="§"/>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Published </a:t>
            </a:r>
            <a:r>
              <a:rPr lang="en-IN" b="1" dirty="0">
                <a:latin typeface="Times New Roman" pitchFamily="18" charset="0"/>
                <a:cs typeface="Times New Roman" pitchFamily="18" charset="0"/>
              </a:rPr>
              <a:t>in</a:t>
            </a:r>
            <a:r>
              <a:rPr lang="en-IN" dirty="0">
                <a:latin typeface="Times New Roman" pitchFamily="18" charset="0"/>
                <a:cs typeface="Times New Roman" pitchFamily="18" charset="0"/>
              </a:rPr>
              <a:t> - Volume 5 | Issue 4 | October </a:t>
            </a:r>
            <a:r>
              <a:rPr lang="en-IN" dirty="0" smtClean="0">
                <a:latin typeface="Times New Roman" pitchFamily="18" charset="0"/>
                <a:cs typeface="Times New Roman" pitchFamily="18" charset="0"/>
              </a:rPr>
              <a:t>2018</a:t>
            </a:r>
            <a:r>
              <a:rPr lang="en-IN" dirty="0">
                <a:latin typeface="Times New Roman" pitchFamily="18" charset="0"/>
                <a:cs typeface="Times New Roman" pitchFamily="18" charset="0"/>
              </a:rPr>
              <a:t>  </a:t>
            </a:r>
          </a:p>
          <a:p>
            <a:pPr>
              <a:buFont typeface="Wingdings" pitchFamily="2" charset="2"/>
              <a:buChar char="§"/>
            </a:pPr>
            <a:r>
              <a:rPr lang="en-IN" dirty="0">
                <a:latin typeface="Times New Roman" pitchFamily="18" charset="0"/>
                <a:cs typeface="Times New Roman" pitchFamily="18" charset="0"/>
              </a:rPr>
              <a:t>  </a:t>
            </a:r>
            <a:r>
              <a:rPr lang="en-IN" b="1" dirty="0">
                <a:latin typeface="Times New Roman" pitchFamily="18" charset="0"/>
                <a:cs typeface="Times New Roman" pitchFamily="18" charset="0"/>
              </a:rPr>
              <a:t>Publisher Name </a:t>
            </a:r>
            <a:r>
              <a:rPr lang="en-IN" dirty="0">
                <a:latin typeface="Times New Roman" pitchFamily="18" charset="0"/>
                <a:cs typeface="Times New Roman" pitchFamily="18" charset="0"/>
              </a:rPr>
              <a:t>- IJRAR | www.ijrar.org | E-ISSN 2348-1269, P- ISSN 2349-5138 </a:t>
            </a:r>
          </a:p>
          <a:p>
            <a:pPr>
              <a:buFont typeface="Wingdings" pitchFamily="2" charset="2"/>
              <a:buChar char="§"/>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Citation:</a:t>
            </a:r>
          </a:p>
          <a:p>
            <a:pPr marL="0" indent="0">
              <a:buNone/>
            </a:pPr>
            <a:r>
              <a:rPr lang="en-IN" dirty="0" err="1">
                <a:latin typeface="Times New Roman" pitchFamily="18" charset="0"/>
                <a:cs typeface="Times New Roman" pitchFamily="18" charset="0"/>
              </a:rPr>
              <a:t>Akshay</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Nandkishor</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Jadhav</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Utkarsha</a:t>
            </a:r>
            <a:r>
              <a:rPr lang="en-IN" dirty="0">
                <a:latin typeface="Times New Roman" pitchFamily="18" charset="0"/>
                <a:cs typeface="Times New Roman" pitchFamily="18" charset="0"/>
              </a:rPr>
              <a:t> Ajay </a:t>
            </a:r>
            <a:r>
              <a:rPr lang="en-IN" dirty="0" err="1">
                <a:latin typeface="Times New Roman" pitchFamily="18" charset="0"/>
                <a:cs typeface="Times New Roman" pitchFamily="18" charset="0"/>
              </a:rPr>
              <a:t>Patil</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Aishwarya</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Dhanraj</a:t>
            </a:r>
            <a:r>
              <a:rPr lang="en-IN" dirty="0">
                <a:latin typeface="Times New Roman" pitchFamily="18" charset="0"/>
                <a:cs typeface="Times New Roman" pitchFamily="18" charset="0"/>
              </a:rPr>
              <a:t> Jain,  Vishal </a:t>
            </a:r>
            <a:r>
              <a:rPr lang="en-IN" dirty="0" err="1">
                <a:latin typeface="Times New Roman" pitchFamily="18" charset="0"/>
                <a:cs typeface="Times New Roman" pitchFamily="18" charset="0"/>
              </a:rPr>
              <a:t>Lahu</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Satpute</a:t>
            </a:r>
            <a:r>
              <a:rPr lang="en-IN" dirty="0">
                <a:latin typeface="Times New Roman" pitchFamily="18" charset="0"/>
                <a:cs typeface="Times New Roman" pitchFamily="18" charset="0"/>
              </a:rPr>
              <a:t>,   </a:t>
            </a:r>
            <a:r>
              <a:rPr lang="en-IN" b="1" dirty="0">
                <a:latin typeface="Times New Roman" pitchFamily="18" charset="0"/>
                <a:cs typeface="Times New Roman" pitchFamily="18" charset="0"/>
              </a:rPr>
              <a:t>"YOUTUBE VIDEO RECOMMENDATION BASED ON USER COMMENTS AND ITS STATISTICAL ANALYSIS", IJRAR - International Journal of Research and Analytical Reviews (IJRAR), E-ISSN 2348-1269, P- ISSN 2349-5138, Volume.5, Issue 4, Page No pp.12-16, October 2018, Available at :</a:t>
            </a:r>
            <a:r>
              <a:rPr lang="en-IN" b="1" dirty="0">
                <a:latin typeface="Times New Roman" pitchFamily="18" charset="0"/>
                <a:cs typeface="Times New Roman" pitchFamily="18" charset="0"/>
                <a:hlinkClick r:id="rId2"/>
              </a:rPr>
              <a:t> http://www.ijrar.org/IJRAR1904502.pdf</a:t>
            </a:r>
            <a:r>
              <a:rPr lang="en-IN" b="1" dirty="0">
                <a:latin typeface="Times New Roman" pitchFamily="18" charset="0"/>
                <a:cs typeface="Times New Roman" pitchFamily="18" charset="0"/>
              </a:rPr>
              <a:t> </a:t>
            </a:r>
            <a:r>
              <a:rPr lang="en-IN" dirty="0">
                <a:hlinkClick r:id="rId2"/>
              </a:rPr>
              <a:t>  </a:t>
            </a:r>
            <a:endParaRPr lang="en-IN" dirty="0" smtClean="0"/>
          </a:p>
          <a:p>
            <a:pPr>
              <a:buFont typeface="Wingdings" pitchFamily="2" charset="2"/>
              <a:buChar char="§"/>
            </a:pPr>
            <a:r>
              <a:rPr lang="en-IN" dirty="0" smtClean="0">
                <a:hlinkClick r:id="rId3" action="ppaction://hlinkfile"/>
              </a:rPr>
              <a:t>SEM1_paper\IJRAR1904502.pdf</a:t>
            </a:r>
            <a:endParaRPr lang="en-IN" dirty="0"/>
          </a:p>
          <a:p>
            <a:pPr marL="0" indent="0">
              <a:buNone/>
            </a:pPr>
            <a:endParaRPr lang="en-IN"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32</a:t>
            </a:fld>
            <a:endParaRPr lang="en-US"/>
          </a:p>
        </p:txBody>
      </p:sp>
    </p:spTree>
    <p:extLst>
      <p:ext uri="{BB962C8B-B14F-4D97-AF65-F5344CB8AC3E}">
        <p14:creationId xmlns:p14="http://schemas.microsoft.com/office/powerpoint/2010/main" val="26231520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PAPER PUBLICATION DETAILS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
            </a:pPr>
            <a:r>
              <a:rPr lang="en-IN" b="1" dirty="0">
                <a:latin typeface="Times New Roman" pitchFamily="18" charset="0"/>
                <a:cs typeface="Times New Roman" pitchFamily="18" charset="0"/>
              </a:rPr>
              <a:t> Unique Identification </a:t>
            </a:r>
            <a:r>
              <a:rPr lang="en-IN" b="1" dirty="0" smtClean="0">
                <a:latin typeface="Times New Roman" pitchFamily="18" charset="0"/>
                <a:cs typeface="Times New Roman" pitchFamily="18" charset="0"/>
              </a:rPr>
              <a:t>Number-</a:t>
            </a:r>
            <a:r>
              <a:rPr lang="en-IN" dirty="0" smtClean="0"/>
              <a:t>IJRAR_204477</a:t>
            </a:r>
            <a:endParaRPr lang="en-IN" dirty="0" smtClean="0">
              <a:latin typeface="Times New Roman" pitchFamily="18" charset="0"/>
              <a:cs typeface="Times New Roman" pitchFamily="18" charset="0"/>
            </a:endParaRPr>
          </a:p>
          <a:p>
            <a:pPr>
              <a:buFont typeface="Wingdings" pitchFamily="2" charset="2"/>
              <a:buChar char="§"/>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Paper </a:t>
            </a:r>
            <a:r>
              <a:rPr lang="en-IN" b="1" dirty="0">
                <a:latin typeface="Times New Roman" pitchFamily="18" charset="0"/>
                <a:cs typeface="Times New Roman" pitchFamily="18" charset="0"/>
              </a:rPr>
              <a:t>ID </a:t>
            </a:r>
            <a:r>
              <a:rPr lang="en-IN" dirty="0">
                <a:latin typeface="Times New Roman" pitchFamily="18" charset="0"/>
                <a:cs typeface="Times New Roman" pitchFamily="18" charset="0"/>
              </a:rPr>
              <a:t>- </a:t>
            </a:r>
            <a:r>
              <a:rPr lang="en-IN" dirty="0"/>
              <a:t>204477</a:t>
            </a:r>
            <a:endParaRPr lang="en-IN" dirty="0">
              <a:latin typeface="Times New Roman" pitchFamily="18" charset="0"/>
              <a:cs typeface="Times New Roman" pitchFamily="18" charset="0"/>
            </a:endParaRPr>
          </a:p>
          <a:p>
            <a:pPr>
              <a:buFont typeface="Wingdings" pitchFamily="2" charset="2"/>
              <a:buChar char="§"/>
            </a:pPr>
            <a:r>
              <a:rPr lang="en-IN" dirty="0">
                <a:latin typeface="Times New Roman" pitchFamily="18" charset="0"/>
                <a:cs typeface="Times New Roman" pitchFamily="18" charset="0"/>
              </a:rPr>
              <a:t>  </a:t>
            </a:r>
            <a:r>
              <a:rPr lang="en-IN" b="1" dirty="0">
                <a:latin typeface="Times New Roman" pitchFamily="18" charset="0"/>
                <a:cs typeface="Times New Roman" pitchFamily="18" charset="0"/>
              </a:rPr>
              <a:t>Page Number(s)</a:t>
            </a:r>
            <a:r>
              <a:rPr lang="en-IN" dirty="0">
                <a:latin typeface="Times New Roman" pitchFamily="18" charset="0"/>
                <a:cs typeface="Times New Roman" pitchFamily="18" charset="0"/>
              </a:rPr>
              <a:t> - </a:t>
            </a:r>
          </a:p>
          <a:p>
            <a:pPr>
              <a:buFont typeface="Wingdings" pitchFamily="2" charset="2"/>
              <a:buChar char="§"/>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Published </a:t>
            </a:r>
            <a:r>
              <a:rPr lang="en-IN" b="1" dirty="0">
                <a:latin typeface="Times New Roman" pitchFamily="18" charset="0"/>
                <a:cs typeface="Times New Roman" pitchFamily="18" charset="0"/>
              </a:rPr>
              <a:t>in</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a:p>
            <a:pPr>
              <a:buFont typeface="Wingdings" pitchFamily="2" charset="2"/>
              <a:buChar char="§"/>
            </a:pPr>
            <a:r>
              <a:rPr lang="en-IN" dirty="0">
                <a:latin typeface="Times New Roman" pitchFamily="18" charset="0"/>
                <a:cs typeface="Times New Roman" pitchFamily="18" charset="0"/>
              </a:rPr>
              <a:t>  </a:t>
            </a:r>
            <a:r>
              <a:rPr lang="en-IN" b="1" dirty="0">
                <a:latin typeface="Times New Roman" pitchFamily="18" charset="0"/>
                <a:cs typeface="Times New Roman" pitchFamily="18" charset="0"/>
              </a:rPr>
              <a:t>Publisher Name </a:t>
            </a:r>
            <a:r>
              <a:rPr lang="en-IN" dirty="0">
                <a:latin typeface="Times New Roman" pitchFamily="18" charset="0"/>
                <a:cs typeface="Times New Roman" pitchFamily="18" charset="0"/>
              </a:rPr>
              <a:t>- IJRAR | www.ijrar.org | E-ISSN 2348-1269, P- ISSN 2349-5138 </a:t>
            </a:r>
          </a:p>
          <a:p>
            <a:pPr>
              <a:buFont typeface="Wingdings" pitchFamily="2" charset="2"/>
              <a:buChar char="§"/>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Citation:</a:t>
            </a:r>
          </a:p>
          <a:p>
            <a:pPr marL="0" indent="0">
              <a:buNone/>
            </a:pPr>
            <a:r>
              <a:rPr lang="en-IN" dirty="0" err="1">
                <a:latin typeface="Times New Roman" pitchFamily="18" charset="0"/>
                <a:cs typeface="Times New Roman" pitchFamily="18" charset="0"/>
              </a:rPr>
              <a:t>Akshay</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Nandkishor</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Jadhav</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Utkarsha</a:t>
            </a:r>
            <a:r>
              <a:rPr lang="en-IN" dirty="0">
                <a:latin typeface="Times New Roman" pitchFamily="18" charset="0"/>
                <a:cs typeface="Times New Roman" pitchFamily="18" charset="0"/>
              </a:rPr>
              <a:t> Ajay </a:t>
            </a:r>
            <a:r>
              <a:rPr lang="en-IN" dirty="0" err="1">
                <a:latin typeface="Times New Roman" pitchFamily="18" charset="0"/>
                <a:cs typeface="Times New Roman" pitchFamily="18" charset="0"/>
              </a:rPr>
              <a:t>Patil</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Aishwarya</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Dhanraj</a:t>
            </a:r>
            <a:r>
              <a:rPr lang="en-IN" dirty="0">
                <a:latin typeface="Times New Roman" pitchFamily="18" charset="0"/>
                <a:cs typeface="Times New Roman" pitchFamily="18" charset="0"/>
              </a:rPr>
              <a:t> Jain,  Vishal </a:t>
            </a:r>
            <a:r>
              <a:rPr lang="en-IN" dirty="0" err="1">
                <a:latin typeface="Times New Roman" pitchFamily="18" charset="0"/>
                <a:cs typeface="Times New Roman" pitchFamily="18" charset="0"/>
              </a:rPr>
              <a:t>Lahu</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Satpute</a:t>
            </a:r>
            <a:r>
              <a:rPr lang="en-IN" dirty="0">
                <a:latin typeface="Times New Roman" pitchFamily="18" charset="0"/>
                <a:cs typeface="Times New Roman" pitchFamily="18" charset="0"/>
              </a:rPr>
              <a:t>, </a:t>
            </a:r>
            <a:endParaRPr lang="en-IN" dirty="0"/>
          </a:p>
          <a:p>
            <a:pPr marL="0" indent="0">
              <a:buNone/>
            </a:pPr>
            <a:endParaRPr lang="en-IN"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33</a:t>
            </a:fld>
            <a:endParaRPr lang="en-US"/>
          </a:p>
        </p:txBody>
      </p:sp>
    </p:spTree>
    <p:extLst>
      <p:ext uri="{BB962C8B-B14F-4D97-AF65-F5344CB8AC3E}">
        <p14:creationId xmlns:p14="http://schemas.microsoft.com/office/powerpoint/2010/main" val="30965444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PAPER CERTIFICATE(SEM 1)</a:t>
            </a:r>
            <a:endParaRPr lang="en-IN" b="1" dirty="0">
              <a:latin typeface="Times New Roman" pitchFamily="18" charset="0"/>
              <a:cs typeface="Times New Roman" pitchFamily="18" charset="0"/>
            </a:endParaRP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6963" y="2111446"/>
            <a:ext cx="4938712" cy="3492359"/>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112007"/>
            <a:ext cx="4937125" cy="3491237"/>
          </a:xfrm>
        </p:spPr>
      </p:pic>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34</a:t>
            </a:fld>
            <a:endParaRPr lang="en-US"/>
          </a:p>
        </p:txBody>
      </p:sp>
    </p:spTree>
    <p:extLst>
      <p:ext uri="{BB962C8B-B14F-4D97-AF65-F5344CB8AC3E}">
        <p14:creationId xmlns:p14="http://schemas.microsoft.com/office/powerpoint/2010/main" val="39235725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PAPER </a:t>
            </a:r>
            <a:r>
              <a:rPr lang="en-IN" b="1" dirty="0" smtClean="0">
                <a:latin typeface="Times New Roman" pitchFamily="18" charset="0"/>
                <a:cs typeface="Times New Roman" pitchFamily="18" charset="0"/>
              </a:rPr>
              <a:t>CERTIFICATE(SEM 1)</a:t>
            </a:r>
            <a:endParaRPr lang="en-IN" dirty="0"/>
          </a:p>
        </p:txBody>
      </p:sp>
      <p:pic>
        <p:nvPicPr>
          <p:cNvPr id="8"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6963" y="2111446"/>
            <a:ext cx="4938712" cy="3492359"/>
          </a:xfrm>
        </p:spPr>
      </p:pic>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112007"/>
            <a:ext cx="4937125" cy="3491237"/>
          </a:xfrm>
        </p:spPr>
      </p:pic>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7" name="Slide Number Placeholder 6"/>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35</a:t>
            </a:fld>
            <a:endParaRPr lang="en-US"/>
          </a:p>
        </p:txBody>
      </p:sp>
    </p:spTree>
    <p:extLst>
      <p:ext uri="{BB962C8B-B14F-4D97-AF65-F5344CB8AC3E}">
        <p14:creationId xmlns:p14="http://schemas.microsoft.com/office/powerpoint/2010/main" val="1263537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PAPER CERTIFICATE(SEM </a:t>
            </a:r>
            <a:r>
              <a:rPr lang="en-IN" b="1" dirty="0" smtClean="0">
                <a:latin typeface="Times New Roman" pitchFamily="18" charset="0"/>
                <a:cs typeface="Times New Roman" pitchFamily="18" charset="0"/>
              </a:rPr>
              <a:t>2)</a:t>
            </a:r>
            <a:endParaRPr lang="en-IN" dirty="0"/>
          </a:p>
        </p:txBody>
      </p:sp>
      <p:pic>
        <p:nvPicPr>
          <p:cNvPr id="8"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6963" y="2111901"/>
            <a:ext cx="4938712" cy="3491449"/>
          </a:xfrm>
        </p:spPr>
      </p:pic>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112462"/>
            <a:ext cx="4937125" cy="3490327"/>
          </a:xfrm>
        </p:spPr>
      </p:pic>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7" name="Slide Number Placeholder 6"/>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36</a:t>
            </a:fld>
            <a:endParaRPr lang="en-US"/>
          </a:p>
        </p:txBody>
      </p:sp>
    </p:spTree>
    <p:extLst>
      <p:ext uri="{BB962C8B-B14F-4D97-AF65-F5344CB8AC3E}">
        <p14:creationId xmlns:p14="http://schemas.microsoft.com/office/powerpoint/2010/main" val="466848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PAPER CERTIFICATE(SEM </a:t>
            </a:r>
            <a:r>
              <a:rPr lang="en-IN" b="1" dirty="0" smtClean="0">
                <a:latin typeface="Times New Roman" pitchFamily="18" charset="0"/>
                <a:cs typeface="Times New Roman" pitchFamily="18" charset="0"/>
              </a:rPr>
              <a:t>2)</a:t>
            </a:r>
            <a:endParaRPr lang="en-IN" dirty="0"/>
          </a:p>
        </p:txBody>
      </p:sp>
      <p:pic>
        <p:nvPicPr>
          <p:cNvPr id="8"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6963" y="2111901"/>
            <a:ext cx="4938712" cy="3491449"/>
          </a:xfrm>
        </p:spPr>
      </p:pic>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112462"/>
            <a:ext cx="4937125" cy="3490327"/>
          </a:xfrm>
        </p:spPr>
      </p:pic>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7" name="Slide Number Placeholder 6"/>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37</a:t>
            </a:fld>
            <a:endParaRPr lang="en-US"/>
          </a:p>
        </p:txBody>
      </p:sp>
    </p:spTree>
    <p:extLst>
      <p:ext uri="{BB962C8B-B14F-4D97-AF65-F5344CB8AC3E}">
        <p14:creationId xmlns:p14="http://schemas.microsoft.com/office/powerpoint/2010/main" val="1032799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PAPER CERTIFICATE(SEM </a:t>
            </a:r>
            <a:r>
              <a:rPr lang="en-IN" b="1" dirty="0" smtClean="0">
                <a:latin typeface="Times New Roman" pitchFamily="18" charset="0"/>
                <a:cs typeface="Times New Roman" pitchFamily="18" charset="0"/>
              </a:rPr>
              <a:t>2)</a:t>
            </a:r>
            <a:endParaRPr lang="en-IN" dirty="0"/>
          </a:p>
        </p:txBody>
      </p:sp>
      <p:pic>
        <p:nvPicPr>
          <p:cNvPr id="11" name="Content Placeholder 1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42054" y="1846263"/>
            <a:ext cx="7043351" cy="4344472"/>
          </a:xfrm>
        </p:spPr>
      </p:pic>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7" name="Slide Number Placeholder 6"/>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38</a:t>
            </a:fld>
            <a:endParaRPr lang="en-US"/>
          </a:p>
        </p:txBody>
      </p:sp>
    </p:spTree>
    <p:extLst>
      <p:ext uri="{BB962C8B-B14F-4D97-AF65-F5344CB8AC3E}">
        <p14:creationId xmlns:p14="http://schemas.microsoft.com/office/powerpoint/2010/main" val="560825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39</a:t>
            </a:fld>
            <a:endParaRPr lang="en-US"/>
          </a:p>
        </p:txBody>
      </p:sp>
      <p:pic>
        <p:nvPicPr>
          <p:cNvPr id="7"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764" y="764088"/>
            <a:ext cx="10083452" cy="4967114"/>
          </a:xfrm>
        </p:spPr>
      </p:pic>
    </p:spTree>
    <p:extLst>
      <p:ext uri="{BB962C8B-B14F-4D97-AF65-F5344CB8AC3E}">
        <p14:creationId xmlns:p14="http://schemas.microsoft.com/office/powerpoint/2010/main" val="18406549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8712"/>
            <a:ext cx="10058400" cy="1450757"/>
          </a:xfrm>
        </p:spPr>
        <p:txBody>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097280" y="1845734"/>
            <a:ext cx="10058400" cy="5582200"/>
          </a:xfrm>
        </p:spPr>
        <p:txBody>
          <a:bodyPr>
            <a:normAutofit/>
          </a:bodyPr>
          <a:lstStyle/>
          <a:p>
            <a:pPr marL="0" indent="0">
              <a:buNone/>
            </a:pPr>
            <a:r>
              <a:rPr lang="en-US" b="1" dirty="0" smtClean="0">
                <a:solidFill>
                  <a:srgbClr val="FF0000"/>
                </a:solidFill>
                <a:latin typeface="Times New Roman" pitchFamily="18" charset="0"/>
                <a:cs typeface="Times New Roman" pitchFamily="18" charset="0"/>
              </a:rPr>
              <a:t>STATISTICAL ANALYSIS:</a:t>
            </a:r>
          </a:p>
          <a:p>
            <a:pPr>
              <a:buFont typeface="Wingdings" pitchFamily="2" charset="2"/>
              <a:buChar char="§"/>
            </a:pPr>
            <a:r>
              <a:rPr lang="en-US" dirty="0" smtClean="0">
                <a:latin typeface="Times New Roman" pitchFamily="18" charset="0"/>
                <a:cs typeface="Times New Roman" pitchFamily="18" charset="0"/>
              </a:rPr>
              <a:t>Dealing </a:t>
            </a:r>
            <a:r>
              <a:rPr lang="en-US" dirty="0">
                <a:latin typeface="Times New Roman" pitchFamily="18" charset="0"/>
                <a:cs typeface="Times New Roman" pitchFamily="18" charset="0"/>
              </a:rPr>
              <a:t>with the collection, organization</a:t>
            </a:r>
            <a:r>
              <a:rPr lang="en-US" dirty="0" smtClean="0">
                <a:latin typeface="Times New Roman" pitchFamily="18" charset="0"/>
                <a:cs typeface="Times New Roman" pitchFamily="18" charset="0"/>
              </a:rPr>
              <a:t>,</a:t>
            </a:r>
          </a:p>
          <a:p>
            <a:pPr marL="0" indent="0">
              <a:buNone/>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analysis, interpretation, and </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presentation </a:t>
            </a:r>
            <a:r>
              <a:rPr lang="en-US" dirty="0">
                <a:latin typeface="Times New Roman" pitchFamily="18" charset="0"/>
                <a:cs typeface="Times New Roman" pitchFamily="18" charset="0"/>
              </a:rPr>
              <a:t>of </a:t>
            </a:r>
            <a:r>
              <a:rPr lang="en-US" dirty="0" smtClean="0">
                <a:latin typeface="Times New Roman" pitchFamily="18" charset="0"/>
                <a:cs typeface="Times New Roman" pitchFamily="18" charset="0"/>
              </a:rPr>
              <a:t>data.</a:t>
            </a:r>
          </a:p>
          <a:p>
            <a:pPr marL="0" indent="0">
              <a:buNone/>
            </a:pPr>
            <a:r>
              <a:rPr lang="en-US" b="1" dirty="0">
                <a:solidFill>
                  <a:srgbClr val="FF0000"/>
                </a:solidFill>
                <a:latin typeface="Times New Roman" pitchFamily="18" charset="0"/>
                <a:cs typeface="Times New Roman" pitchFamily="18" charset="0"/>
              </a:rPr>
              <a:t>DATA  </a:t>
            </a:r>
            <a:r>
              <a:rPr lang="en-US" b="1" dirty="0" smtClean="0">
                <a:solidFill>
                  <a:srgbClr val="FF0000"/>
                </a:solidFill>
                <a:latin typeface="Times New Roman" pitchFamily="18" charset="0"/>
                <a:cs typeface="Times New Roman" pitchFamily="18" charset="0"/>
              </a:rPr>
              <a:t>ANALYTICS:</a:t>
            </a:r>
          </a:p>
          <a:p>
            <a:pPr>
              <a:buFont typeface="Wingdings" pitchFamily="2" charset="2"/>
              <a:buChar char="§"/>
            </a:pPr>
            <a:r>
              <a:rPr lang="en-US" b="1" dirty="0">
                <a:latin typeface="Times New Roman" pitchFamily="18" charset="0"/>
                <a:cs typeface="Times New Roman" pitchFamily="18" charset="0"/>
              </a:rPr>
              <a:t>examining data sets </a:t>
            </a:r>
            <a:r>
              <a:rPr lang="en-US" dirty="0">
                <a:latin typeface="Times New Roman" pitchFamily="18" charset="0"/>
                <a:cs typeface="Times New Roman" pitchFamily="18" charset="0"/>
              </a:rPr>
              <a:t>in order to </a:t>
            </a:r>
            <a:r>
              <a:rPr lang="en-US" b="1" dirty="0">
                <a:latin typeface="Times New Roman" pitchFamily="18" charset="0"/>
                <a:cs typeface="Times New Roman" pitchFamily="18" charset="0"/>
              </a:rPr>
              <a:t>draw </a:t>
            </a:r>
            <a:endParaRPr lang="en-US" b="1" dirty="0" smtClean="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c</a:t>
            </a:r>
            <a:r>
              <a:rPr lang="en-US" b="1" dirty="0" smtClean="0">
                <a:latin typeface="Times New Roman" pitchFamily="18" charset="0"/>
                <a:cs typeface="Times New Roman" pitchFamily="18" charset="0"/>
              </a:rPr>
              <a:t>onclusions.</a:t>
            </a:r>
          </a:p>
          <a:p>
            <a:pPr>
              <a:buFont typeface="Wingdings" pitchFamily="2" charset="2"/>
              <a:buChar char="§"/>
            </a:pPr>
            <a:r>
              <a:rPr lang="en-US" dirty="0" smtClean="0">
                <a:latin typeface="Times New Roman" pitchFamily="18" charset="0"/>
                <a:cs typeface="Times New Roman" pitchFamily="18" charset="0"/>
              </a:rPr>
              <a:t>Use </a:t>
            </a:r>
            <a:r>
              <a:rPr lang="en-US" dirty="0">
                <a:latin typeface="Times New Roman" pitchFamily="18" charset="0"/>
                <a:cs typeface="Times New Roman" pitchFamily="18" charset="0"/>
              </a:rPr>
              <a:t>of </a:t>
            </a:r>
            <a:r>
              <a:rPr lang="en-US" b="1" dirty="0">
                <a:latin typeface="Times New Roman" pitchFamily="18" charset="0"/>
                <a:cs typeface="Times New Roman" pitchFamily="18" charset="0"/>
              </a:rPr>
              <a:t>predictive </a:t>
            </a:r>
            <a:r>
              <a:rPr lang="en-US" dirty="0">
                <a:latin typeface="Times New Roman" pitchFamily="18" charset="0"/>
                <a:cs typeface="Times New Roman" pitchFamily="18" charset="0"/>
              </a:rPr>
              <a:t>models to gain valuable </a:t>
            </a:r>
            <a:r>
              <a:rPr lang="en-US" dirty="0" smtClean="0">
                <a:latin typeface="Times New Roman" pitchFamily="18" charset="0"/>
                <a:cs typeface="Times New Roman" pitchFamily="18" charset="0"/>
              </a:rPr>
              <a:t>knowledge.</a:t>
            </a:r>
          </a:p>
          <a:p>
            <a:pPr>
              <a:buFont typeface="Wingdings" pitchFamily="2" charset="2"/>
              <a:buChar char="§"/>
            </a:pPr>
            <a:r>
              <a:rPr lang="en-US" dirty="0">
                <a:latin typeface="Times New Roman" pitchFamily="18" charset="0"/>
                <a:cs typeface="Times New Roman" pitchFamily="18" charset="0"/>
              </a:rPr>
              <a:t>The </a:t>
            </a:r>
            <a:r>
              <a:rPr lang="en-US" b="1" dirty="0">
                <a:latin typeface="Times New Roman" pitchFamily="18" charset="0"/>
                <a:cs typeface="Times New Roman" pitchFamily="18" charset="0"/>
              </a:rPr>
              <a:t>insights from data</a:t>
            </a:r>
            <a:r>
              <a:rPr lang="en-US" dirty="0">
                <a:latin typeface="Times New Roman" pitchFamily="18" charset="0"/>
                <a:cs typeface="Times New Roman" pitchFamily="18" charset="0"/>
              </a:rPr>
              <a:t> are used to recommend action or to guide decision .</a:t>
            </a:r>
            <a:endParaRPr lang="en-US" b="1" dirty="0" smtClean="0">
              <a:solidFill>
                <a:srgbClr val="FF0000"/>
              </a:solidFill>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solidFill>
                <a:srgbClr val="FF0000"/>
              </a:solidFill>
              <a:latin typeface="Times New Roman" pitchFamily="18" charset="0"/>
              <a:cs typeface="Times New Roman" pitchFamily="18" charset="0"/>
            </a:endParaRPr>
          </a:p>
          <a:p>
            <a:pPr marL="0" indent="0">
              <a:buNone/>
            </a:pPr>
            <a:r>
              <a:rPr lang="en-US" dirty="0" smtClean="0">
                <a:solidFill>
                  <a:schemeClr val="tx1"/>
                </a:solidFill>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dirty="0"/>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4</a:t>
            </a:fld>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281" r="-1388"/>
          <a:stretch/>
        </p:blipFill>
        <p:spPr>
          <a:xfrm>
            <a:off x="6035040" y="1778697"/>
            <a:ext cx="6126480" cy="2817573"/>
          </a:xfrm>
          <a:prstGeom prst="rect">
            <a:avLst/>
          </a:prstGeom>
        </p:spPr>
      </p:pic>
      <p:sp>
        <p:nvSpPr>
          <p:cNvPr id="7" name="TextBox 6"/>
          <p:cNvSpPr txBox="1"/>
          <p:nvPr/>
        </p:nvSpPr>
        <p:spPr>
          <a:xfrm>
            <a:off x="7402883" y="4443515"/>
            <a:ext cx="3507288" cy="369332"/>
          </a:xfrm>
          <a:prstGeom prst="rect">
            <a:avLst/>
          </a:prstGeom>
          <a:noFill/>
        </p:spPr>
        <p:txBody>
          <a:bodyPr wrap="square" rtlCol="0">
            <a:spAutoFit/>
          </a:bodyPr>
          <a:lstStyle/>
          <a:p>
            <a:r>
              <a:rPr lang="en-US" dirty="0" smtClean="0">
                <a:latin typeface="Times New Roman" pitchFamily="18" charset="0"/>
                <a:cs typeface="Times New Roman" pitchFamily="18" charset="0"/>
              </a:rPr>
              <a:t>Figure 2:Statistical Analysis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244914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itchFamily="18" charset="0"/>
                <a:cs typeface="Times New Roman" pitchFamily="18" charset="0"/>
              </a:rPr>
              <a:t>MOTIVATION &amp; SCOPE</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b="1" dirty="0" smtClean="0">
                <a:solidFill>
                  <a:srgbClr val="FF0000"/>
                </a:solidFill>
                <a:latin typeface="Times New Roman" pitchFamily="18" charset="0"/>
                <a:cs typeface="Times New Roman" pitchFamily="18" charset="0"/>
              </a:rPr>
              <a:t>MOTIVATION:</a:t>
            </a:r>
          </a:p>
          <a:p>
            <a:pPr>
              <a:buFont typeface="Wingdings" pitchFamily="2" charset="2"/>
              <a:buChar char="§"/>
            </a:pPr>
            <a:r>
              <a:rPr lang="en-US" dirty="0" smtClean="0">
                <a:latin typeface="Times New Roman" pitchFamily="18" charset="0"/>
                <a:cs typeface="Times New Roman" pitchFamily="18" charset="0"/>
              </a:rPr>
              <a:t>To </a:t>
            </a:r>
            <a:r>
              <a:rPr lang="en-US" b="1" dirty="0" smtClean="0">
                <a:latin typeface="Times New Roman" pitchFamily="18" charset="0"/>
                <a:cs typeface="Times New Roman" pitchFamily="18" charset="0"/>
              </a:rPr>
              <a:t>refine the YouTube recommendations</a:t>
            </a:r>
            <a:r>
              <a:rPr lang="en-US" dirty="0" smtClean="0">
                <a:latin typeface="Times New Roman" pitchFamily="18" charset="0"/>
                <a:cs typeface="Times New Roman" pitchFamily="18" charset="0"/>
              </a:rPr>
              <a:t> and provide users more relevant videos.</a:t>
            </a:r>
          </a:p>
          <a:p>
            <a:pPr>
              <a:buFont typeface="Wingdings" pitchFamily="2" charset="2"/>
              <a:buChar char="§"/>
            </a:pPr>
            <a:r>
              <a:rPr lang="en-US" dirty="0" smtClean="0">
                <a:latin typeface="Times New Roman" pitchFamily="18" charset="0"/>
                <a:cs typeface="Times New Roman" pitchFamily="18" charset="0"/>
              </a:rPr>
              <a:t>Current YouTube recommendation system is mostly based </a:t>
            </a:r>
            <a:r>
              <a:rPr lang="en-US" b="1" dirty="0" smtClean="0">
                <a:latin typeface="Times New Roman" pitchFamily="18" charset="0"/>
                <a:cs typeface="Times New Roman" pitchFamily="18" charset="0"/>
              </a:rPr>
              <a:t>on watch history and search history</a:t>
            </a:r>
          </a:p>
          <a:p>
            <a:pPr marL="0" indent="0">
              <a:buNone/>
            </a:pPr>
            <a:r>
              <a:rPr lang="en-US" b="1" dirty="0" smtClean="0">
                <a:latin typeface="Times New Roman" pitchFamily="18" charset="0"/>
                <a:cs typeface="Times New Roman" pitchFamily="18" charset="0"/>
              </a:rPr>
              <a:t>which is not sufficient </a:t>
            </a:r>
            <a:r>
              <a:rPr lang="en-US" dirty="0" smtClean="0">
                <a:latin typeface="Times New Roman" pitchFamily="18" charset="0"/>
                <a:cs typeface="Times New Roman" pitchFamily="18" charset="0"/>
              </a:rPr>
              <a:t>for appropriate video recommendation.</a:t>
            </a:r>
          </a:p>
          <a:p>
            <a:pPr marL="0" indent="0">
              <a:buNone/>
            </a:pPr>
            <a:r>
              <a:rPr lang="en-US" b="1" dirty="0" smtClean="0">
                <a:solidFill>
                  <a:srgbClr val="FF0000"/>
                </a:solidFill>
                <a:latin typeface="Times New Roman" pitchFamily="18" charset="0"/>
                <a:cs typeface="Times New Roman" pitchFamily="18" charset="0"/>
              </a:rPr>
              <a:t>SCOPE:</a:t>
            </a:r>
          </a:p>
          <a:p>
            <a:pPr>
              <a:buFont typeface="Wingdings" pitchFamily="2" charset="2"/>
              <a:buChar char="§"/>
            </a:pPr>
            <a:r>
              <a:rPr lang="en-US" dirty="0" smtClean="0">
                <a:latin typeface="Times New Roman" pitchFamily="18" charset="0"/>
                <a:cs typeface="Times New Roman" pitchFamily="18" charset="0"/>
              </a:rPr>
              <a:t>Videos will be recommended only if </a:t>
            </a:r>
            <a:r>
              <a:rPr lang="en-US" b="1" dirty="0" smtClean="0">
                <a:latin typeface="Times New Roman" pitchFamily="18" charset="0"/>
                <a:cs typeface="Times New Roman" pitchFamily="18" charset="0"/>
              </a:rPr>
              <a:t>comments</a:t>
            </a:r>
            <a:r>
              <a:rPr lang="en-US" dirty="0" smtClean="0">
                <a:latin typeface="Times New Roman" pitchFamily="18" charset="0"/>
                <a:cs typeface="Times New Roman" pitchFamily="18" charset="0"/>
              </a:rPr>
              <a:t> are present.</a:t>
            </a:r>
          </a:p>
          <a:p>
            <a:pPr>
              <a:buFont typeface="Wingdings" pitchFamily="2" charset="2"/>
              <a:buChar char="§"/>
            </a:pPr>
            <a:r>
              <a:rPr lang="en-US" b="1" dirty="0" smtClean="0">
                <a:latin typeface="Times New Roman" pitchFamily="18" charset="0"/>
                <a:cs typeface="Times New Roman" pitchFamily="18" charset="0"/>
              </a:rPr>
              <a:t>Analytics</a:t>
            </a:r>
            <a:r>
              <a:rPr lang="en-US" dirty="0" smtClean="0">
                <a:latin typeface="Times New Roman" pitchFamily="18" charset="0"/>
                <a:cs typeface="Times New Roman" pitchFamily="18" charset="0"/>
              </a:rPr>
              <a:t> will be available to only the </a:t>
            </a:r>
            <a:r>
              <a:rPr lang="en-US" b="1" dirty="0" smtClean="0">
                <a:latin typeface="Times New Roman" pitchFamily="18" charset="0"/>
                <a:cs typeface="Times New Roman" pitchFamily="18" charset="0"/>
              </a:rPr>
              <a:t>legitimate users</a:t>
            </a:r>
            <a:r>
              <a:rPr lang="en-US" dirty="0" smtClean="0">
                <a:latin typeface="Times New Roman" pitchFamily="18" charset="0"/>
                <a:cs typeface="Times New Roman" pitchFamily="18" charset="0"/>
              </a:rPr>
              <a:t>.</a:t>
            </a:r>
          </a:p>
          <a:p>
            <a:pPr>
              <a:buFont typeface="Wingdings" pitchFamily="2" charset="2"/>
              <a:buChar char="§"/>
            </a:pPr>
            <a:r>
              <a:rPr lang="en-US" dirty="0" smtClean="0">
                <a:latin typeface="Times New Roman" pitchFamily="18" charset="0"/>
                <a:cs typeface="Times New Roman" pitchFamily="18" charset="0"/>
              </a:rPr>
              <a:t>Videos will be recommended to other user only if comments are inferring </a:t>
            </a:r>
            <a:r>
              <a:rPr lang="en-US" b="1" dirty="0" smtClean="0">
                <a:latin typeface="Times New Roman" pitchFamily="18" charset="0"/>
                <a:cs typeface="Times New Roman" pitchFamily="18" charset="0"/>
              </a:rPr>
              <a:t>positive response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5</a:t>
            </a:fld>
            <a:endParaRPr lang="en-US"/>
          </a:p>
        </p:txBody>
      </p:sp>
    </p:spTree>
    <p:extLst>
      <p:ext uri="{BB962C8B-B14F-4D97-AF65-F5344CB8AC3E}">
        <p14:creationId xmlns:p14="http://schemas.microsoft.com/office/powerpoint/2010/main" val="3086289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LITERATURE SURVEY</a:t>
            </a:r>
            <a:endParaRPr lang="en-US" b="1" dirty="0">
              <a:latin typeface="Times New Roman" pitchFamily="18" charset="0"/>
              <a:cs typeface="Times New Roman"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85803023"/>
              </p:ext>
            </p:extLst>
          </p:nvPr>
        </p:nvGraphicFramePr>
        <p:xfrm>
          <a:off x="1014606" y="2026363"/>
          <a:ext cx="10162909" cy="3948948"/>
        </p:xfrm>
        <a:graphic>
          <a:graphicData uri="http://schemas.openxmlformats.org/drawingml/2006/table">
            <a:tbl>
              <a:tblPr firstRow="1" bandRow="1">
                <a:tableStyleId>{5C22544A-7EE6-4342-B048-85BDC9FD1C3A}</a:tableStyleId>
              </a:tblPr>
              <a:tblGrid>
                <a:gridCol w="552071"/>
                <a:gridCol w="885881"/>
                <a:gridCol w="2144089"/>
                <a:gridCol w="6580868"/>
              </a:tblGrid>
              <a:tr h="0">
                <a:tc>
                  <a:txBody>
                    <a:bodyPr/>
                    <a:lstStyle/>
                    <a:p>
                      <a:r>
                        <a:rPr lang="en-US" baseline="0" dirty="0" smtClean="0"/>
                        <a:t>NO.</a:t>
                      </a:r>
                      <a:endParaRPr lang="en-US" dirty="0"/>
                    </a:p>
                  </a:txBody>
                  <a:tcPr/>
                </a:tc>
                <a:tc>
                  <a:txBody>
                    <a:bodyPr/>
                    <a:lstStyle/>
                    <a:p>
                      <a:r>
                        <a:rPr lang="en-US" dirty="0" smtClean="0"/>
                        <a:t>YEAR</a:t>
                      </a:r>
                      <a:endParaRPr lang="en-US" dirty="0"/>
                    </a:p>
                  </a:txBody>
                  <a:tcPr/>
                </a:tc>
                <a:tc>
                  <a:txBody>
                    <a:bodyPr/>
                    <a:lstStyle/>
                    <a:p>
                      <a:r>
                        <a:rPr lang="en-US" dirty="0" smtClean="0"/>
                        <a:t>IEEE PAPER</a:t>
                      </a:r>
                      <a:endParaRPr lang="en-US" dirty="0"/>
                    </a:p>
                  </a:txBody>
                  <a:tcPr/>
                </a:tc>
                <a:tc>
                  <a:txBody>
                    <a:bodyPr/>
                    <a:lstStyle/>
                    <a:p>
                      <a:r>
                        <a:rPr lang="en-US" dirty="0" smtClean="0"/>
                        <a:t> WORK DESCRIPTION</a:t>
                      </a:r>
                      <a:endParaRPr lang="en-US" dirty="0"/>
                    </a:p>
                  </a:txBody>
                  <a:tcPr/>
                </a:tc>
              </a:tr>
              <a:tr h="1845828">
                <a:tc>
                  <a:txBody>
                    <a:bodyPr/>
                    <a:lstStyle/>
                    <a:p>
                      <a:r>
                        <a:rPr lang="en-US" dirty="0" smtClean="0"/>
                        <a:t>1.</a:t>
                      </a:r>
                      <a:endParaRPr lang="en-US" dirty="0"/>
                    </a:p>
                  </a:txBody>
                  <a:tcPr/>
                </a:tc>
                <a:tc>
                  <a:txBody>
                    <a:bodyPr/>
                    <a:lstStyle/>
                    <a:p>
                      <a:r>
                        <a:rPr lang="en-US" dirty="0" smtClean="0">
                          <a:latin typeface="Times New Roman" pitchFamily="18" charset="0"/>
                          <a:cs typeface="Times New Roman" pitchFamily="18" charset="0"/>
                        </a:rPr>
                        <a:t>2017</a:t>
                      </a:r>
                      <a:endParaRPr lang="en-US" dirty="0">
                        <a:latin typeface="Times New Roman" pitchFamily="18" charset="0"/>
                        <a:cs typeface="Times New Roman" pitchFamily="18" charset="0"/>
                      </a:endParaRPr>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Mining Trailers Data from YouTube for predicting Gross Income of Movies</a:t>
                      </a:r>
                      <a:endParaRPr lang="en-US" dirty="0">
                        <a:latin typeface="Times New Roman" pitchFamily="18" charset="0"/>
                        <a:cs typeface="Times New Roman" pitchFamily="18" charset="0"/>
                      </a:endParaRPr>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Data regarding the trailers of a movie from YouTube can provide </a:t>
                      </a:r>
                      <a:r>
                        <a:rPr lang="en-US" sz="1800" b="1" i="0" u="none" strike="noStrike" kern="1200" baseline="0" dirty="0" smtClean="0">
                          <a:solidFill>
                            <a:schemeClr val="dk1"/>
                          </a:solidFill>
                          <a:latin typeface="Times New Roman" pitchFamily="18" charset="0"/>
                          <a:ea typeface="+mn-ea"/>
                          <a:cs typeface="Times New Roman" pitchFamily="18" charset="0"/>
                        </a:rPr>
                        <a:t>useful insights</a:t>
                      </a:r>
                      <a:r>
                        <a:rPr lang="en-US" sz="1800" b="0" i="0" u="none" strike="noStrike" kern="1200" baseline="0" dirty="0" smtClean="0">
                          <a:solidFill>
                            <a:schemeClr val="dk1"/>
                          </a:solidFill>
                          <a:latin typeface="Times New Roman" pitchFamily="18" charset="0"/>
                          <a:ea typeface="+mn-ea"/>
                          <a:cs typeface="Times New Roman" pitchFamily="18" charset="0"/>
                        </a:rPr>
                        <a:t> for predicting the gross income of movies. The </a:t>
                      </a:r>
                      <a:r>
                        <a:rPr lang="en-US" sz="1800" b="1" i="0" u="none" strike="noStrike" kern="1200" baseline="0" dirty="0" smtClean="0">
                          <a:solidFill>
                            <a:schemeClr val="dk1"/>
                          </a:solidFill>
                          <a:latin typeface="Times New Roman" pitchFamily="18" charset="0"/>
                          <a:ea typeface="+mn-ea"/>
                          <a:cs typeface="Times New Roman" pitchFamily="18" charset="0"/>
                        </a:rPr>
                        <a:t>dataset</a:t>
                      </a:r>
                      <a:r>
                        <a:rPr lang="en-US" sz="1800" b="0" i="0" u="none" strike="noStrike" kern="1200" baseline="0" dirty="0" smtClean="0">
                          <a:solidFill>
                            <a:schemeClr val="dk1"/>
                          </a:solidFill>
                          <a:latin typeface="Times New Roman" pitchFamily="18" charset="0"/>
                          <a:ea typeface="+mn-ea"/>
                          <a:cs typeface="Times New Roman" pitchFamily="18" charset="0"/>
                        </a:rPr>
                        <a:t> contains different attributes like opening income, </a:t>
                      </a:r>
                      <a:r>
                        <a:rPr lang="en-US" sz="1800" b="1" i="0" u="none" strike="noStrike" kern="1200" baseline="0" dirty="0" smtClean="0">
                          <a:solidFill>
                            <a:schemeClr val="dk1"/>
                          </a:solidFill>
                          <a:latin typeface="Times New Roman" pitchFamily="18" charset="0"/>
                          <a:ea typeface="+mn-ea"/>
                          <a:cs typeface="Times New Roman" pitchFamily="18" charset="0"/>
                        </a:rPr>
                        <a:t>number of views, number of likes, number of dislikes, number of comments</a:t>
                      </a:r>
                      <a:r>
                        <a:rPr lang="en-US" sz="1800" b="0" i="0" u="none" strike="noStrike" kern="1200" baseline="0" dirty="0" smtClean="0">
                          <a:solidFill>
                            <a:schemeClr val="dk1"/>
                          </a:solidFill>
                          <a:latin typeface="Times New Roman" pitchFamily="18" charset="0"/>
                          <a:ea typeface="+mn-ea"/>
                          <a:cs typeface="Times New Roman" pitchFamily="18" charset="0"/>
                        </a:rPr>
                        <a:t>. The comparative analysis on this attributes to predict movies gross income</a:t>
                      </a:r>
                      <a:endParaRPr lang="en-US" dirty="0">
                        <a:latin typeface="Times New Roman" pitchFamily="18" charset="0"/>
                        <a:cs typeface="Times New Roman" pitchFamily="18" charset="0"/>
                      </a:endParaRPr>
                    </a:p>
                  </a:txBody>
                  <a:tcPr/>
                </a:tc>
              </a:tr>
              <a:tr h="1560743">
                <a:tc>
                  <a:txBody>
                    <a:bodyPr/>
                    <a:lstStyle/>
                    <a:p>
                      <a:r>
                        <a:rPr lang="en-US" dirty="0" smtClean="0"/>
                        <a:t>2.</a:t>
                      </a:r>
                      <a:endParaRPr lang="en-US" dirty="0"/>
                    </a:p>
                  </a:txBody>
                  <a:tcPr/>
                </a:tc>
                <a:tc>
                  <a:txBody>
                    <a:bodyPr/>
                    <a:lstStyle/>
                    <a:p>
                      <a:r>
                        <a:rPr lang="en-US" dirty="0" smtClean="0">
                          <a:latin typeface="Times New Roman" pitchFamily="18" charset="0"/>
                          <a:cs typeface="Times New Roman" pitchFamily="18" charset="0"/>
                        </a:rPr>
                        <a:t>2017</a:t>
                      </a:r>
                      <a:endParaRPr lang="en-US" dirty="0">
                        <a:latin typeface="Times New Roman" pitchFamily="18" charset="0"/>
                        <a:cs typeface="Times New Roman" pitchFamily="18" charset="0"/>
                      </a:endParaRPr>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Retrieving YouTube video by Sentiment Analysis on User Comment</a:t>
                      </a:r>
                      <a:endParaRPr lang="en-US" dirty="0">
                        <a:latin typeface="Times New Roman" pitchFamily="18" charset="0"/>
                        <a:cs typeface="Times New Roman" pitchFamily="18" charset="0"/>
                      </a:endParaRPr>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Sometimes </a:t>
                      </a:r>
                      <a:r>
                        <a:rPr lang="en-US" sz="1800" b="1" i="0" u="none" strike="noStrike" kern="1200" baseline="0" dirty="0" smtClean="0">
                          <a:solidFill>
                            <a:schemeClr val="dk1"/>
                          </a:solidFill>
                          <a:latin typeface="Times New Roman" pitchFamily="18" charset="0"/>
                          <a:ea typeface="+mn-ea"/>
                          <a:cs typeface="Times New Roman" pitchFamily="18" charset="0"/>
                        </a:rPr>
                        <a:t>irrelevant and low quality videos ranked higher </a:t>
                      </a:r>
                      <a:r>
                        <a:rPr lang="en-US" sz="1800" b="0" i="0" u="none" strike="noStrike" kern="1200" baseline="0" dirty="0" smtClean="0">
                          <a:solidFill>
                            <a:schemeClr val="dk1"/>
                          </a:solidFill>
                          <a:latin typeface="Times New Roman" pitchFamily="18" charset="0"/>
                          <a:ea typeface="+mn-ea"/>
                          <a:cs typeface="Times New Roman" pitchFamily="18" charset="0"/>
                        </a:rPr>
                        <a:t>in the search result due to the number of views or likes, which seems untenable. To minimize this issue, we present </a:t>
                      </a:r>
                      <a:r>
                        <a:rPr lang="en-US" sz="1800" b="1" i="0" u="none" strike="noStrike" kern="1200" baseline="0" dirty="0" smtClean="0">
                          <a:solidFill>
                            <a:schemeClr val="dk1"/>
                          </a:solidFill>
                          <a:latin typeface="Times New Roman" pitchFamily="18" charset="0"/>
                          <a:ea typeface="+mn-ea"/>
                          <a:cs typeface="Times New Roman" pitchFamily="18" charset="0"/>
                        </a:rPr>
                        <a:t>a Natural Language processing (NLP) based sentiment analysis approach on user comments</a:t>
                      </a:r>
                      <a:r>
                        <a:rPr lang="en-US" sz="1800" b="0" i="0" u="none" strike="noStrike" kern="1200" baseline="0" dirty="0" smtClean="0">
                          <a:solidFill>
                            <a:schemeClr val="dk1"/>
                          </a:solidFill>
                          <a:latin typeface="Times New Roman" pitchFamily="18" charset="0"/>
                          <a:ea typeface="+mn-ea"/>
                          <a:cs typeface="Times New Roman" pitchFamily="18" charset="0"/>
                        </a:rPr>
                        <a:t>. This analysis helps to find out the most relevant and popular video of YouTube according to the search.</a:t>
                      </a:r>
                      <a:endParaRPr lang="en-US" b="0" dirty="0">
                        <a:latin typeface="Times New Roman" pitchFamily="18" charset="0"/>
                        <a:cs typeface="Times New Roman" pitchFamily="18" charset="0"/>
                      </a:endParaRPr>
                    </a:p>
                  </a:txBody>
                  <a:tcPr/>
                </a:tc>
              </a:tr>
            </a:tbl>
          </a:graphicData>
        </a:graphic>
      </p:graphicFrame>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6</a:t>
            </a:fld>
            <a:endParaRPr lang="en-US"/>
          </a:p>
        </p:txBody>
      </p:sp>
    </p:spTree>
    <p:extLst>
      <p:ext uri="{BB962C8B-B14F-4D97-AF65-F5344CB8AC3E}">
        <p14:creationId xmlns:p14="http://schemas.microsoft.com/office/powerpoint/2010/main" val="2687304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LITERATURE SURVEY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03753260"/>
              </p:ext>
            </p:extLst>
          </p:nvPr>
        </p:nvGraphicFramePr>
        <p:xfrm>
          <a:off x="764275" y="1910687"/>
          <a:ext cx="10677692" cy="4206240"/>
        </p:xfrm>
        <a:graphic>
          <a:graphicData uri="http://schemas.openxmlformats.org/drawingml/2006/table">
            <a:tbl>
              <a:tblPr firstRow="1" bandRow="1">
                <a:tableStyleId>{5C22544A-7EE6-4342-B048-85BDC9FD1C3A}</a:tableStyleId>
              </a:tblPr>
              <a:tblGrid>
                <a:gridCol w="1229003"/>
                <a:gridCol w="1037185"/>
                <a:gridCol w="2526477"/>
                <a:gridCol w="5885027"/>
              </a:tblGrid>
              <a:tr h="200623">
                <a:tc>
                  <a:txBody>
                    <a:bodyPr/>
                    <a:lstStyle/>
                    <a:p>
                      <a:r>
                        <a:rPr lang="en-US" dirty="0" smtClean="0"/>
                        <a:t>NO.</a:t>
                      </a:r>
                      <a:endParaRPr lang="en-US" dirty="0"/>
                    </a:p>
                  </a:txBody>
                  <a:tcPr/>
                </a:tc>
                <a:tc>
                  <a:txBody>
                    <a:bodyPr/>
                    <a:lstStyle/>
                    <a:p>
                      <a:r>
                        <a:rPr lang="en-US" dirty="0" smtClean="0"/>
                        <a:t>YEAR</a:t>
                      </a:r>
                      <a:endParaRPr lang="en-US" dirty="0"/>
                    </a:p>
                  </a:txBody>
                  <a:tcPr/>
                </a:tc>
                <a:tc>
                  <a:txBody>
                    <a:bodyPr/>
                    <a:lstStyle/>
                    <a:p>
                      <a:r>
                        <a:rPr lang="en-US" dirty="0" smtClean="0"/>
                        <a:t>IEEE PAPER</a:t>
                      </a:r>
                      <a:endParaRPr lang="en-US" dirty="0"/>
                    </a:p>
                  </a:txBody>
                  <a:tcPr/>
                </a:tc>
                <a:tc>
                  <a:txBody>
                    <a:bodyPr/>
                    <a:lstStyle/>
                    <a:p>
                      <a:r>
                        <a:rPr lang="en-US" dirty="0" smtClean="0"/>
                        <a:t>WORK DESCRIPTION</a:t>
                      </a:r>
                      <a:endParaRPr lang="en-US" dirty="0"/>
                    </a:p>
                  </a:txBody>
                  <a:tcPr/>
                </a:tc>
              </a:tr>
              <a:tr h="370840">
                <a:tc>
                  <a:txBody>
                    <a:bodyPr/>
                    <a:lstStyle/>
                    <a:p>
                      <a:r>
                        <a:rPr lang="en-US" dirty="0" smtClean="0"/>
                        <a:t>3</a:t>
                      </a:r>
                      <a:endParaRPr lang="en-US" dirty="0"/>
                    </a:p>
                  </a:txBody>
                  <a:tcPr/>
                </a:tc>
                <a:tc>
                  <a:txBody>
                    <a:bodyPr/>
                    <a:lstStyle/>
                    <a:p>
                      <a:r>
                        <a:rPr lang="en-US" dirty="0" smtClean="0"/>
                        <a:t>2016</a:t>
                      </a:r>
                      <a:endParaRPr lang="en-US" dirty="0"/>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Deep Neural Networks for YouTube Recommendations</a:t>
                      </a:r>
                      <a:endParaRPr lang="en-US" b="0" dirty="0">
                        <a:latin typeface="Times New Roman" pitchFamily="18" charset="0"/>
                        <a:cs typeface="Times New Roman" pitchFamily="18" charset="0"/>
                      </a:endParaRPr>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The paper is split according to the classic two-stage </a:t>
                      </a:r>
                      <a:r>
                        <a:rPr lang="en-US" sz="1800" b="1" i="0" u="none" strike="noStrike" kern="1200" baseline="0" dirty="0" smtClean="0">
                          <a:solidFill>
                            <a:schemeClr val="dk1"/>
                          </a:solidFill>
                          <a:latin typeface="Times New Roman" pitchFamily="18" charset="0"/>
                          <a:ea typeface="+mn-ea"/>
                          <a:cs typeface="Times New Roman" pitchFamily="18" charset="0"/>
                        </a:rPr>
                        <a:t>information retrieval dichotomy</a:t>
                      </a:r>
                      <a:r>
                        <a:rPr lang="en-US" sz="1800" b="0" i="0" u="none" strike="noStrike" kern="1200" baseline="0" dirty="0" smtClean="0">
                          <a:solidFill>
                            <a:schemeClr val="dk1"/>
                          </a:solidFill>
                          <a:latin typeface="Times New Roman" pitchFamily="18" charset="0"/>
                          <a:ea typeface="+mn-ea"/>
                          <a:cs typeface="Times New Roman" pitchFamily="18" charset="0"/>
                        </a:rPr>
                        <a:t>: a deep candidate generation model and then describe a separate deep ranking </a:t>
                      </a:r>
                      <a:r>
                        <a:rPr lang="en-US" sz="1800" b="0" i="0" u="none" strike="noStrike" kern="1200" baseline="0" dirty="0" err="1" smtClean="0">
                          <a:solidFill>
                            <a:schemeClr val="dk1"/>
                          </a:solidFill>
                          <a:latin typeface="Times New Roman" pitchFamily="18" charset="0"/>
                          <a:ea typeface="+mn-ea"/>
                          <a:cs typeface="Times New Roman" pitchFamily="18" charset="0"/>
                        </a:rPr>
                        <a:t>model.Practical</a:t>
                      </a:r>
                      <a:r>
                        <a:rPr lang="en-US" sz="1800" b="0" i="0" u="none" strike="noStrike" kern="1200" baseline="0" dirty="0" smtClean="0">
                          <a:solidFill>
                            <a:schemeClr val="dk1"/>
                          </a:solidFill>
                          <a:latin typeface="Times New Roman" pitchFamily="18" charset="0"/>
                          <a:ea typeface="+mn-ea"/>
                          <a:cs typeface="Times New Roman" pitchFamily="18" charset="0"/>
                        </a:rPr>
                        <a:t> lessons and insights derived from </a:t>
                      </a:r>
                      <a:r>
                        <a:rPr lang="en-US" sz="1800" b="0" i="0" u="none" strike="noStrike" kern="1200" baseline="0" dirty="0" err="1" smtClean="0">
                          <a:solidFill>
                            <a:schemeClr val="dk1"/>
                          </a:solidFill>
                          <a:latin typeface="Times New Roman" pitchFamily="18" charset="0"/>
                          <a:ea typeface="+mn-ea"/>
                          <a:cs typeface="Times New Roman" pitchFamily="18" charset="0"/>
                        </a:rPr>
                        <a:t>designing,iterating</a:t>
                      </a:r>
                      <a:r>
                        <a:rPr lang="en-US" sz="1800" b="0" i="0" u="none" strike="noStrike" kern="1200" baseline="0" dirty="0" smtClean="0">
                          <a:solidFill>
                            <a:schemeClr val="dk1"/>
                          </a:solidFill>
                          <a:latin typeface="Times New Roman" pitchFamily="18" charset="0"/>
                          <a:ea typeface="+mn-ea"/>
                          <a:cs typeface="Times New Roman" pitchFamily="18" charset="0"/>
                        </a:rPr>
                        <a:t> and maintaining a massive recommendation system</a:t>
                      </a:r>
                      <a:endParaRPr lang="en-US" dirty="0">
                        <a:latin typeface="Times New Roman" pitchFamily="18" charset="0"/>
                        <a:cs typeface="Times New Roman" pitchFamily="18" charset="0"/>
                      </a:endParaRPr>
                    </a:p>
                  </a:txBody>
                  <a:tcPr/>
                </a:tc>
              </a:tr>
              <a:tr h="370840">
                <a:tc>
                  <a:txBody>
                    <a:bodyPr/>
                    <a:lstStyle/>
                    <a:p>
                      <a:r>
                        <a:rPr lang="en-US" dirty="0" smtClean="0"/>
                        <a:t>4</a:t>
                      </a:r>
                      <a:endParaRPr lang="en-US" dirty="0"/>
                    </a:p>
                  </a:txBody>
                  <a:tcPr/>
                </a:tc>
                <a:tc>
                  <a:txBody>
                    <a:bodyPr/>
                    <a:lstStyle/>
                    <a:p>
                      <a:r>
                        <a:rPr lang="en-US" dirty="0" smtClean="0"/>
                        <a:t>2015</a:t>
                      </a:r>
                      <a:endParaRPr lang="en-US" dirty="0"/>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 Sentiment Analysis on YouTube: A Brief Survey </a:t>
                      </a:r>
                      <a:endParaRPr lang="en-US" b="0" dirty="0">
                        <a:latin typeface="Times New Roman" pitchFamily="18" charset="0"/>
                        <a:cs typeface="Times New Roman" pitchFamily="18" charset="0"/>
                      </a:endParaRPr>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 This paper presents a brief survey of </a:t>
                      </a:r>
                      <a:r>
                        <a:rPr lang="en-US" sz="1800" b="1" i="0" u="none" strike="noStrike" kern="1200" baseline="0" dirty="0" smtClean="0">
                          <a:solidFill>
                            <a:schemeClr val="dk1"/>
                          </a:solidFill>
                          <a:latin typeface="Times New Roman" pitchFamily="18" charset="0"/>
                          <a:ea typeface="+mn-ea"/>
                          <a:cs typeface="Times New Roman" pitchFamily="18" charset="0"/>
                        </a:rPr>
                        <a:t>techniques to analyze opinions </a:t>
                      </a:r>
                      <a:r>
                        <a:rPr lang="en-US" sz="1800" b="0" i="0" u="none" strike="noStrike" kern="1200" baseline="0" dirty="0" smtClean="0">
                          <a:solidFill>
                            <a:schemeClr val="dk1"/>
                          </a:solidFill>
                          <a:latin typeface="Times New Roman" pitchFamily="18" charset="0"/>
                          <a:ea typeface="+mn-ea"/>
                          <a:cs typeface="Times New Roman" pitchFamily="18" charset="0"/>
                        </a:rPr>
                        <a:t>posted by users about a particular video</a:t>
                      </a:r>
                      <a:r>
                        <a:rPr lang="en-US" sz="1800" b="0" i="1" u="none" strike="noStrike" kern="1200" baseline="0" dirty="0" smtClean="0">
                          <a:solidFill>
                            <a:schemeClr val="dk1"/>
                          </a:solidFill>
                          <a:latin typeface="Times New Roman" pitchFamily="18" charset="0"/>
                          <a:ea typeface="+mn-ea"/>
                          <a:cs typeface="Times New Roman" pitchFamily="18" charset="0"/>
                        </a:rPr>
                        <a:t>. </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2010</a:t>
                      </a:r>
                      <a:endParaRPr lang="en-US" dirty="0">
                        <a:latin typeface="Times New Roman" pitchFamily="18" charset="0"/>
                        <a:cs typeface="Times New Roman" pitchFamily="18" charset="0"/>
                      </a:endParaRPr>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A Recommender System for YouTube Based on its</a:t>
                      </a:r>
                    </a:p>
                    <a:p>
                      <a:r>
                        <a:rPr lang="en-US" sz="1800" b="0" i="0" u="none" strike="noStrike" kern="1200" baseline="0" dirty="0" smtClean="0">
                          <a:solidFill>
                            <a:schemeClr val="dk1"/>
                          </a:solidFill>
                          <a:latin typeface="Times New Roman" pitchFamily="18" charset="0"/>
                          <a:ea typeface="+mn-ea"/>
                          <a:cs typeface="Times New Roman" pitchFamily="18" charset="0"/>
                        </a:rPr>
                        <a:t>Network of Reviewers</a:t>
                      </a:r>
                      <a:endParaRPr lang="en-US" dirty="0">
                        <a:latin typeface="Times New Roman" pitchFamily="18" charset="0"/>
                        <a:cs typeface="Times New Roman" pitchFamily="18" charset="0"/>
                      </a:endParaRPr>
                    </a:p>
                  </a:txBody>
                  <a:tcPr/>
                </a:tc>
                <a:tc>
                  <a:txBody>
                    <a:bodyPr/>
                    <a:lstStyle/>
                    <a:p>
                      <a:r>
                        <a:rPr lang="en-US" sz="1800" b="0" i="0" u="none" strike="noStrike" kern="1200" baseline="0" dirty="0" smtClean="0">
                          <a:solidFill>
                            <a:schemeClr val="dk1"/>
                          </a:solidFill>
                          <a:latin typeface="Times New Roman" pitchFamily="18" charset="0"/>
                          <a:ea typeface="+mn-ea"/>
                          <a:cs typeface="Times New Roman" pitchFamily="18" charset="0"/>
                        </a:rPr>
                        <a:t>to extract information about video relationship using a network formed from comments in YouTube videos. create a network of videos called </a:t>
                      </a:r>
                      <a:r>
                        <a:rPr lang="en-US" sz="1800" b="1" i="0" u="none" strike="noStrike" kern="1200" baseline="0" dirty="0" smtClean="0">
                          <a:solidFill>
                            <a:schemeClr val="dk1"/>
                          </a:solidFill>
                          <a:latin typeface="Times New Roman" pitchFamily="18" charset="0"/>
                          <a:ea typeface="+mn-ea"/>
                          <a:cs typeface="Times New Roman" pitchFamily="18" charset="0"/>
                        </a:rPr>
                        <a:t>YouTube Recommender Network (YRN) and use complex network analysis </a:t>
                      </a:r>
                      <a:r>
                        <a:rPr lang="en-US" sz="1800" b="0" i="0" u="none" strike="noStrike" kern="1200" baseline="0" dirty="0" smtClean="0">
                          <a:solidFill>
                            <a:schemeClr val="dk1"/>
                          </a:solidFill>
                          <a:latin typeface="Times New Roman" pitchFamily="18" charset="0"/>
                          <a:ea typeface="+mn-ea"/>
                          <a:cs typeface="Times New Roman" pitchFamily="18" charset="0"/>
                        </a:rPr>
                        <a:t>on this network as the basis of a recommender system.</a:t>
                      </a:r>
                      <a:endParaRPr lang="en-US" dirty="0">
                        <a:latin typeface="Times New Roman" pitchFamily="18" charset="0"/>
                        <a:cs typeface="Times New Roman" pitchFamily="18" charset="0"/>
                      </a:endParaRPr>
                    </a:p>
                  </a:txBody>
                  <a:tcPr/>
                </a:tc>
              </a:tr>
            </a:tbl>
          </a:graphicData>
        </a:graphic>
      </p:graphicFrame>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7</a:t>
            </a:fld>
            <a:endParaRPr lang="en-US"/>
          </a:p>
        </p:txBody>
      </p:sp>
    </p:spTree>
    <p:extLst>
      <p:ext uri="{BB962C8B-B14F-4D97-AF65-F5344CB8AC3E}">
        <p14:creationId xmlns:p14="http://schemas.microsoft.com/office/powerpoint/2010/main" val="2103209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EXISTING SYSTEM</a:t>
            </a:r>
            <a:endParaRPr lang="en-US" b="1"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a:normAutofit/>
          </a:bodyPr>
          <a:lstStyle/>
          <a:p>
            <a:pPr algn="just">
              <a:buFont typeface="Wingdings" pitchFamily="2" charset="2"/>
              <a:buChar char="§"/>
            </a:pPr>
            <a:r>
              <a:rPr lang="en-US" dirty="0" smtClean="0">
                <a:latin typeface="Times New Roman" pitchFamily="18" charset="0"/>
                <a:cs typeface="Times New Roman" pitchFamily="18" charset="0"/>
              </a:rPr>
              <a:t>Current personalized recommendation </a:t>
            </a:r>
          </a:p>
          <a:p>
            <a:pPr marL="0" indent="0" algn="just">
              <a:buNone/>
            </a:pPr>
            <a:r>
              <a:rPr lang="en-US" dirty="0" smtClean="0">
                <a:latin typeface="Times New Roman" pitchFamily="18" charset="0"/>
                <a:cs typeface="Times New Roman" pitchFamily="18" charset="0"/>
              </a:rPr>
              <a:t>system of YouTube is based on user </a:t>
            </a:r>
            <a:r>
              <a:rPr lang="en-US" b="1" dirty="0" smtClean="0">
                <a:latin typeface="Times New Roman" pitchFamily="18" charset="0"/>
                <a:cs typeface="Times New Roman" pitchFamily="18" charset="0"/>
              </a:rPr>
              <a:t>watch</a:t>
            </a:r>
          </a:p>
          <a:p>
            <a:pPr marL="0" indent="0" algn="just">
              <a:buNone/>
            </a:pPr>
            <a:r>
              <a:rPr lang="en-US" b="1" dirty="0" smtClean="0">
                <a:latin typeface="Times New Roman" pitchFamily="18" charset="0"/>
                <a:cs typeface="Times New Roman" pitchFamily="18" charset="0"/>
              </a:rPr>
              <a:t> and search history</a:t>
            </a:r>
            <a:r>
              <a:rPr lang="en-US" dirty="0" smtClean="0">
                <a:latin typeface="Times New Roman" pitchFamily="18" charset="0"/>
                <a:cs typeface="Times New Roman" pitchFamily="18" charset="0"/>
              </a:rPr>
              <a:t> which is not adequate</a:t>
            </a:r>
          </a:p>
          <a:p>
            <a:pPr marL="0" indent="0" algn="just">
              <a:buNone/>
            </a:pPr>
            <a:r>
              <a:rPr lang="en-US" dirty="0" smtClean="0">
                <a:latin typeface="Times New Roman" pitchFamily="18" charset="0"/>
                <a:cs typeface="Times New Roman" pitchFamily="18" charset="0"/>
              </a:rPr>
              <a:t> factor for most appropriate suggestion.</a:t>
            </a: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p>
          <a:p>
            <a:pPr>
              <a:buFont typeface="Wingdings" pitchFamily="2" charset="2"/>
              <a:buChar char="§"/>
            </a:pPr>
            <a:endParaRPr lang="en-US" dirty="0">
              <a:latin typeface="Times New Roman" pitchFamily="18" charset="0"/>
              <a:cs typeface="Times New Roman" pitchFamily="18" charset="0"/>
            </a:endParaRPr>
          </a:p>
        </p:txBody>
      </p:sp>
      <p:sp>
        <p:nvSpPr>
          <p:cNvPr id="11" name="Content Placeholder 10"/>
          <p:cNvSpPr>
            <a:spLocks noGrp="1"/>
          </p:cNvSpPr>
          <p:nvPr>
            <p:ph sz="half" idx="2"/>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latin typeface="Times New Roman" pitchFamily="18" charset="0"/>
                <a:cs typeface="Times New Roman" pitchFamily="18" charset="0"/>
              </a:rPr>
              <a:t>figure1:working of recommendation system</a:t>
            </a:r>
          </a:p>
          <a:p>
            <a:endParaRPr lang="en-US" dirty="0" smtClean="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412" y="1778695"/>
            <a:ext cx="6538587" cy="3331535"/>
          </a:xfrm>
          <a:prstGeom prst="rect">
            <a:avLst/>
          </a:prstGeom>
        </p:spPr>
      </p:pic>
    </p:spTree>
    <p:extLst>
      <p:ext uri="{BB962C8B-B14F-4D97-AF65-F5344CB8AC3E}">
        <p14:creationId xmlns:p14="http://schemas.microsoft.com/office/powerpoint/2010/main" val="382129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PROPOSED SYSYEM</a:t>
            </a:r>
            <a:endParaRPr lang="en-US"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YOUTUBE VIDEO RECOMMENDATION BASED ON USER COMMENTS AND ITS STATISTICAL ANALYSIS</a:t>
            </a:r>
            <a:endParaRPr lang="en-US"/>
          </a:p>
        </p:txBody>
      </p:sp>
      <p:sp>
        <p:nvSpPr>
          <p:cNvPr id="6" name="Slide Number Placeholder 5"/>
          <p:cNvSpPr>
            <a:spLocks noGrp="1"/>
          </p:cNvSpPr>
          <p:nvPr>
            <p:ph type="sldNum" sz="quarter" idx="12"/>
          </p:nvPr>
        </p:nvSpPr>
        <p:spPr/>
        <p:txBody>
          <a:bodyPr/>
          <a:lstStyle/>
          <a:p>
            <a:pPr algn="r">
              <a:lnSpc>
                <a:spcPct val="100000"/>
              </a:lnSpc>
            </a:pPr>
            <a:fld id="{D01BB983-CD29-47C1-9300-73749548E545}" type="slidenum">
              <a:rPr lang="en-US" sz="1050" strike="noStrike" smtClean="0">
                <a:solidFill>
                  <a:srgbClr val="FFFFFF"/>
                </a:solidFill>
                <a:latin typeface="Calibri"/>
              </a:rPr>
              <a:t>9</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706030" y="1807777"/>
            <a:ext cx="4394026" cy="4436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0" name="Picture 2" descr="D:\BE PROJECT\arc1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892" y="1828800"/>
            <a:ext cx="4720281" cy="44484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587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2378</TotalTime>
  <Words>2107</Words>
  <Application>Microsoft Office PowerPoint</Application>
  <PresentationFormat>Custom</PresentationFormat>
  <Paragraphs>429</Paragraphs>
  <Slides>39</Slides>
  <Notes>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Retrospect</vt:lpstr>
      <vt:lpstr>PowerPoint Presentation</vt:lpstr>
      <vt:lpstr>CONTENTS</vt:lpstr>
      <vt:lpstr>INTRODUCTION</vt:lpstr>
      <vt:lpstr>INTRODUCTION</vt:lpstr>
      <vt:lpstr>MOTIVATION &amp; SCOPE</vt:lpstr>
      <vt:lpstr>LITERATURE SURVEY</vt:lpstr>
      <vt:lpstr>LITERATURE SURVEY</vt:lpstr>
      <vt:lpstr>EXISTING SYSTEM</vt:lpstr>
      <vt:lpstr>PROPOSED SYSYEM</vt:lpstr>
      <vt:lpstr>PROPOSED  SYSYEM</vt:lpstr>
      <vt:lpstr>IDEA MATRIX</vt:lpstr>
      <vt:lpstr>REQUIREMENTS</vt:lpstr>
      <vt:lpstr>FEASIBILITY STUDY</vt:lpstr>
      <vt:lpstr>NP-COMPLETE</vt:lpstr>
      <vt:lpstr>MATHEMATICAL MODEL</vt:lpstr>
      <vt:lpstr>MATHEMATICAL MODEL</vt:lpstr>
      <vt:lpstr>ACTIVITY DIAGRAM</vt:lpstr>
      <vt:lpstr>CLASS DIAGRAM</vt:lpstr>
      <vt:lpstr>USE CASE DIAGRAM</vt:lpstr>
      <vt:lpstr>ALGORITHMS</vt:lpstr>
      <vt:lpstr>ALGORITHMS</vt:lpstr>
      <vt:lpstr>ALGORITHMS</vt:lpstr>
      <vt:lpstr>IMPLEMENTATION WORK</vt:lpstr>
      <vt:lpstr>IMPLEMENTATION WORK</vt:lpstr>
      <vt:lpstr>IMPLEMENTATION WORK</vt:lpstr>
      <vt:lpstr>IMPLEMENTATION WORK</vt:lpstr>
      <vt:lpstr>COST ESTIMATION</vt:lpstr>
      <vt:lpstr>MERITS &amp; DEMERITS</vt:lpstr>
      <vt:lpstr>Testing</vt:lpstr>
      <vt:lpstr>WORK FLOW</vt:lpstr>
      <vt:lpstr>REFRENCES</vt:lpstr>
      <vt:lpstr>PAPER PUBLICATION DETAILS</vt:lpstr>
      <vt:lpstr>PAPER PUBLICATION DETAILS</vt:lpstr>
      <vt:lpstr>PAPER CERTIFICATE(SEM 1)</vt:lpstr>
      <vt:lpstr>PAPER CERTIFICATE(SEM 1)</vt:lpstr>
      <vt:lpstr>PAPER CERTIFICATE(SEM 2)</vt:lpstr>
      <vt:lpstr>PAPER CERTIFICATE(SEM 2)</vt:lpstr>
      <vt:lpstr>PAPER CERTIFICATE(SEM 2)</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Anantrao Pawar College of Engineering &amp; Research                                               Pune</dc:title>
  <dc:creator>Comp Dept</dc:creator>
  <cp:lastModifiedBy>acer</cp:lastModifiedBy>
  <cp:revision>190</cp:revision>
  <dcterms:created xsi:type="dcterms:W3CDTF">2016-05-31T07:21:20Z</dcterms:created>
  <dcterms:modified xsi:type="dcterms:W3CDTF">2019-06-06T15:48:02Z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